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IBM Plex Sans" charset="1" panose="020B0503050203000203"/>
      <p:regular r:id="rId37"/>
    </p:embeddedFont>
    <p:embeddedFont>
      <p:font typeface="IBM Plex Sans Bold" charset="1" panose="020B0803050203000203"/>
      <p:regular r:id="rId38"/>
    </p:embeddedFont>
    <p:embeddedFont>
      <p:font typeface="IBM Plex Sans Italics" charset="1" panose="020B050305020300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20.xml" Type="http://schemas.openxmlformats.org/officeDocument/2006/relationships/slide"/><Relationship Id="rId11" Target="slide28.xml" Type="http://schemas.openxmlformats.org/officeDocument/2006/relationships/slide"/><Relationship Id="rId12" Target="slide21.xml" Type="http://schemas.openxmlformats.org/officeDocument/2006/relationships/slide"/><Relationship Id="rId13" Target="slide4.xml" Type="http://schemas.openxmlformats.org/officeDocument/2006/relationships/slide"/><Relationship Id="rId14" Target="slide5.xml" Type="http://schemas.openxmlformats.org/officeDocument/2006/relationships/slide"/><Relationship Id="rId15" Target="slide6.xml" Type="http://schemas.openxmlformats.org/officeDocument/2006/relationships/slide"/><Relationship Id="rId2" Target="slide7.xml" Type="http://schemas.openxmlformats.org/officeDocument/2006/relationships/slide"/><Relationship Id="rId3" Target="slide30.xml" Type="http://schemas.openxmlformats.org/officeDocument/2006/relationships/slide"/><Relationship Id="rId4" Target="slide8.xml" Type="http://schemas.openxmlformats.org/officeDocument/2006/relationships/slide"/><Relationship Id="rId5" Target="slide10.xml" Type="http://schemas.openxmlformats.org/officeDocument/2006/relationships/slide"/><Relationship Id="rId6" Target="slide12.xml" Type="http://schemas.openxmlformats.org/officeDocument/2006/relationships/slide"/><Relationship Id="rId7" Target="slide19.xml" Type="http://schemas.openxmlformats.org/officeDocument/2006/relationships/slide"/><Relationship Id="rId8" Target="slide11.xml" Type="http://schemas.openxmlformats.org/officeDocument/2006/relationships/slide"/><Relationship Id="rId9" Target="slide29.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33214" y="2713777"/>
            <a:ext cx="12421572" cy="4859447"/>
            <a:chOff x="0" y="0"/>
            <a:chExt cx="16562096" cy="6479262"/>
          </a:xfrm>
        </p:grpSpPr>
        <p:sp>
          <p:nvSpPr>
            <p:cNvPr name="TextBox 5" id="5"/>
            <p:cNvSpPr txBox="true"/>
            <p:nvPr/>
          </p:nvSpPr>
          <p:spPr>
            <a:xfrm rot="0">
              <a:off x="0" y="3875340"/>
              <a:ext cx="16562096" cy="2603922"/>
            </a:xfrm>
            <a:prstGeom prst="rect">
              <a:avLst/>
            </a:prstGeom>
          </p:spPr>
          <p:txBody>
            <a:bodyPr anchor="t" rtlCol="false" tIns="0" lIns="0" bIns="0" rIns="0">
              <a:spAutoFit/>
            </a:bodyPr>
            <a:lstStyle/>
            <a:p>
              <a:pPr algn="ctr">
                <a:lnSpc>
                  <a:spcPts val="3920"/>
                </a:lnSpc>
              </a:pPr>
              <a:r>
                <a:rPr lang="en-US" sz="2800">
                  <a:solidFill>
                    <a:srgbClr val="000000"/>
                  </a:solidFill>
                  <a:latin typeface="IBM Plex Sans"/>
                  <a:ea typeface="IBM Plex Sans"/>
                  <a:cs typeface="IBM Plex Sans"/>
                  <a:sym typeface="IBM Plex Sans"/>
                </a:rPr>
                <a:t>Yiğit Şen 032190114</a:t>
              </a:r>
            </a:p>
            <a:p>
              <a:pPr algn="ctr">
                <a:lnSpc>
                  <a:spcPts val="3920"/>
                </a:lnSpc>
              </a:pPr>
              <a:r>
                <a:rPr lang="en-US" sz="2800">
                  <a:solidFill>
                    <a:srgbClr val="000000"/>
                  </a:solidFill>
                  <a:latin typeface="IBM Plex Sans"/>
                  <a:ea typeface="IBM Plex Sans"/>
                  <a:cs typeface="IBM Plex Sans"/>
                  <a:sym typeface="IBM Plex Sans"/>
                </a:rPr>
                <a:t>İsmail Emre Aydın 032190087</a:t>
              </a:r>
            </a:p>
            <a:p>
              <a:pPr algn="ctr">
                <a:lnSpc>
                  <a:spcPts val="3920"/>
                </a:lnSpc>
              </a:pPr>
              <a:r>
                <a:rPr lang="en-US" sz="2800">
                  <a:solidFill>
                    <a:srgbClr val="000000"/>
                  </a:solidFill>
                  <a:latin typeface="IBM Plex Sans"/>
                  <a:ea typeface="IBM Plex Sans"/>
                  <a:cs typeface="IBM Plex Sans"/>
                  <a:sym typeface="IBM Plex Sans"/>
                </a:rPr>
                <a:t>Tahsin Can Oruç 032190042</a:t>
              </a:r>
            </a:p>
            <a:p>
              <a:pPr algn="ctr">
                <a:lnSpc>
                  <a:spcPts val="3920"/>
                </a:lnSpc>
              </a:pPr>
              <a:r>
                <a:rPr lang="en-US" sz="2800">
                  <a:solidFill>
                    <a:srgbClr val="000000"/>
                  </a:solidFill>
                  <a:latin typeface="IBM Plex Sans"/>
                  <a:ea typeface="IBM Plex Sans"/>
                  <a:cs typeface="IBM Plex Sans"/>
                  <a:sym typeface="IBM Plex Sans"/>
                </a:rPr>
                <a:t>Mert Gökmen 032190004</a:t>
              </a:r>
            </a:p>
          </p:txBody>
        </p:sp>
        <p:sp>
          <p:nvSpPr>
            <p:cNvPr name="TextBox 6" id="6"/>
            <p:cNvSpPr txBox="true"/>
            <p:nvPr/>
          </p:nvSpPr>
          <p:spPr>
            <a:xfrm rot="0">
              <a:off x="0" y="171417"/>
              <a:ext cx="16562096" cy="3294062"/>
            </a:xfrm>
            <a:prstGeom prst="rect">
              <a:avLst/>
            </a:prstGeom>
          </p:spPr>
          <p:txBody>
            <a:bodyPr anchor="t" rtlCol="false" tIns="0" lIns="0" bIns="0" rIns="0">
              <a:spAutoFit/>
            </a:bodyPr>
            <a:lstStyle/>
            <a:p>
              <a:pPr algn="ctr">
                <a:lnSpc>
                  <a:spcPts val="9328"/>
                </a:lnSpc>
              </a:pPr>
              <a:r>
                <a:rPr lang="en-US" sz="9328">
                  <a:solidFill>
                    <a:srgbClr val="000000"/>
                  </a:solidFill>
                  <a:latin typeface="IBM Plex Sans"/>
                  <a:ea typeface="IBM Plex Sans"/>
                  <a:cs typeface="IBM Plex Sans"/>
                  <a:sym typeface="IBM Plex Sans"/>
                </a:rPr>
                <a:t>Robotik  Projesi </a:t>
              </a:r>
              <a:r>
                <a:rPr lang="en-US" sz="9328" b="true">
                  <a:solidFill>
                    <a:srgbClr val="000000"/>
                  </a:solidFill>
                  <a:latin typeface="IBM Plex Sans Bold"/>
                  <a:ea typeface="IBM Plex Sans Bold"/>
                  <a:cs typeface="IBM Plex Sans Bold"/>
                  <a:sym typeface="IBM Plex Sans Bold"/>
                </a:rPr>
                <a:t>Sunumu</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A2C</a:t>
            </a:r>
          </a:p>
        </p:txBody>
      </p:sp>
      <p:sp>
        <p:nvSpPr>
          <p:cNvPr name="TextBox 3" id="3"/>
          <p:cNvSpPr txBox="true"/>
          <p:nvPr/>
        </p:nvSpPr>
        <p:spPr>
          <a:xfrm rot="0">
            <a:off x="1028700" y="2216356"/>
            <a:ext cx="16230600" cy="1438802"/>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A2C (Advantage Actor-Critic), pekiştirmeli öğrenmede popüler bir algoritmadır ve temel olarak actor-critic yöntemine dayanır. A2C, "Advantage Actor-Critic" olarak adlandırılır ve bir "actor" (politikayı güncelleyen kısım) ile bir "critic" (değer fonksiyonunu güncelleyen kısım) bir arada çalışır. A2C, aktörün aksiyonları seçmesini sağlarken, kritik bu aksiyonları değerlendirerek daha iyi bir strateji öğrenmesine yardımcı olur. İşte A2C algoritmasının detayları:</a:t>
            </a:r>
          </a:p>
        </p:txBody>
      </p:sp>
      <p:sp>
        <p:nvSpPr>
          <p:cNvPr name="Freeform 4" id="4"/>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233214"/>
            <a:ext cx="16230600" cy="3248416"/>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Actor-Critic Yöntemi:</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Aj</a:t>
            </a:r>
            <a:r>
              <a:rPr lang="en-US" sz="2200">
                <a:solidFill>
                  <a:srgbClr val="000000"/>
                </a:solidFill>
                <a:latin typeface="IBM Plex Sans"/>
                <a:ea typeface="IBM Plex Sans"/>
                <a:cs typeface="IBM Plex Sans"/>
                <a:sym typeface="IBM Plex Sans"/>
              </a:rPr>
              <a:t>anın bir aksiyon seçmesini sağlayan politika fonksiyonudur. Aksiyon seçimini doğrudan optimize eder ve ortama göre en uygun aksiyonu belirlemeye çalışır.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Seçilen aksiyonları değerlendirir ve ödüllere dayanarak ne kadar "iyi" olduklarını hesaplar. Bu değerlendirme, advantage (avantaj) hesaplamasında kullanılır.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Advantage Fonksiyonu:</a:t>
            </a:r>
            <a:r>
              <a:rPr lang="en-US" sz="2200">
                <a:solidFill>
                  <a:srgbClr val="000000"/>
                </a:solidFill>
                <a:latin typeface="IBM Plex Sans"/>
                <a:ea typeface="IBM Plex Sans"/>
                <a:cs typeface="IBM Plex Sans"/>
                <a:sym typeface="IBM Plex Sans"/>
              </a:rPr>
              <a:t> Actor-Critic yönteminin avantaj fonksiyonu, belirli bir durumda seçilen aksiyonun beklenen değerden ne kadar iyi ya da kötü olduğunu ifade eder. Bu, aksiyonun ne kadar daha fazla ödül kazandırdığını veya ödülden uzaklaştırdığını göstermek için kullanılır.</a:t>
            </a:r>
          </a:p>
          <a:p>
            <a:pPr algn="l">
              <a:lnSpc>
                <a:spcPts val="28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PPO</a:t>
            </a:r>
          </a:p>
        </p:txBody>
      </p:sp>
      <p:sp>
        <p:nvSpPr>
          <p:cNvPr name="TextBox 3" id="3"/>
          <p:cNvSpPr txBox="true"/>
          <p:nvPr/>
        </p:nvSpPr>
        <p:spPr>
          <a:xfrm rot="0">
            <a:off x="1028700" y="216472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(Proximal Policy Optimization), derin güçlendirme öğrenmesi (deep reinforcement learning) algoritmalarından biridir ve özellikle kararlılık ve verimlilik açısından yaygın olarak kullanılır.</a:t>
            </a:r>
          </a:p>
        </p:txBody>
      </p:sp>
      <p:sp>
        <p:nvSpPr>
          <p:cNvPr name="Freeform 4" id="4"/>
          <p:cNvSpPr/>
          <p:nvPr/>
        </p:nvSpPr>
        <p:spPr>
          <a:xfrm flipH="false" flipV="false" rot="0">
            <a:off x="-1475661" y="7950862"/>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5" id="5"/>
          <p:cNvSpPr txBox="true"/>
          <p:nvPr/>
        </p:nvSpPr>
        <p:spPr>
          <a:xfrm rot="0">
            <a:off x="1028700" y="340361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hem keşif hem de sömürü dengesini sağlayarak, ajanların çevrede daha kararlı bir şekilde öğrenmesini amaçlar. Bu algoritma, politika güncelleme işlemlerini </a:t>
            </a:r>
            <a:r>
              <a:rPr lang="en-US" b="true" sz="2200">
                <a:solidFill>
                  <a:srgbClr val="000000"/>
                </a:solidFill>
                <a:latin typeface="IBM Plex Sans Bold"/>
                <a:ea typeface="IBM Plex Sans Bold"/>
                <a:cs typeface="IBM Plex Sans Bold"/>
                <a:sym typeface="IBM Plex Sans Bold"/>
              </a:rPr>
              <a:t>sınırlı bir şekilde</a:t>
            </a:r>
            <a:r>
              <a:rPr lang="en-US" sz="2200">
                <a:solidFill>
                  <a:srgbClr val="000000"/>
                </a:solidFill>
                <a:latin typeface="IBM Plex Sans"/>
                <a:ea typeface="IBM Plex Sans"/>
                <a:cs typeface="IBM Plex Sans"/>
                <a:sym typeface="IBM Plex Sans"/>
              </a:rPr>
              <a:t> yaparak, yani "proximal" (yakınsal) değişiklikler gerçekleştirerek öğrenir.</a:t>
            </a:r>
          </a:p>
        </p:txBody>
      </p:sp>
      <p:sp>
        <p:nvSpPr>
          <p:cNvPr name="TextBox 6" id="6"/>
          <p:cNvSpPr txBox="true"/>
          <p:nvPr/>
        </p:nvSpPr>
        <p:spPr>
          <a:xfrm rot="0">
            <a:off x="1028700" y="500444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bir policy gradient yöntemidir; yani, ajanın aksiyon politikası doğrudan optimize edilir. Bu yaklaşımda, çevreden gelen geri bildirimler (reward) kullanılarak, en yüksek ödülleri alacak aksiyonları tercih etmesi sağlanır. </a:t>
            </a:r>
          </a:p>
        </p:txBody>
      </p:sp>
      <p:sp>
        <p:nvSpPr>
          <p:cNvPr name="TextBox 7" id="7"/>
          <p:cNvSpPr txBox="true"/>
          <p:nvPr/>
        </p:nvSpPr>
        <p:spPr>
          <a:xfrm rot="0">
            <a:off x="1028700" y="6243333"/>
            <a:ext cx="16230600" cy="1800725"/>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PPO, iki temel yöntemle uygulanabilir: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PPO-Clip</a:t>
            </a:r>
            <a:r>
              <a:rPr lang="en-US" sz="2200">
                <a:solidFill>
                  <a:srgbClr val="000000"/>
                </a:solidFill>
                <a:latin typeface="IBM Plex Sans"/>
                <a:ea typeface="IBM Plex Sans"/>
                <a:cs typeface="IBM Plex Sans"/>
                <a:sym typeface="IBM Plex Sans"/>
              </a:rPr>
              <a:t>: Amaç fonksiyonunda, politika oranını (policy ratio) bir sınır ile kırparak politika güncellemesi yapar.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PPO-Penalty</a:t>
            </a:r>
            <a:r>
              <a:rPr lang="en-US" sz="2200">
                <a:solidFill>
                  <a:srgbClr val="000000"/>
                </a:solidFill>
                <a:latin typeface="IBM Plex Sans"/>
                <a:ea typeface="IBM Plex Sans"/>
                <a:cs typeface="IBM Plex Sans"/>
                <a:sym typeface="IBM Plex Sans"/>
              </a:rPr>
              <a:t>: Politika oranındaki değişiklikler, amaç fonksiyonuna bir ceza terimi (penalty) eklenerek kontrol edilir. Ancak, PPO-Clip versiyonu daha yaygın olarak tercih edilir.</a:t>
            </a:r>
          </a:p>
          <a:p>
            <a:pPr algn="l">
              <a:lnSpc>
                <a:spcPts val="286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03197" y="7940626"/>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34043"/>
            <a:ext cx="5630291" cy="3753527"/>
          </a:xfrm>
          <a:custGeom>
            <a:avLst/>
            <a:gdLst/>
            <a:ahLst/>
            <a:cxnLst/>
            <a:rect r="r" b="b" t="t" l="l"/>
            <a:pathLst>
              <a:path h="3753527" w="5630291">
                <a:moveTo>
                  <a:pt x="0" y="0"/>
                </a:moveTo>
                <a:lnTo>
                  <a:pt x="5630291" y="0"/>
                </a:lnTo>
                <a:lnTo>
                  <a:pt x="5630291" y="3753527"/>
                </a:lnTo>
                <a:lnTo>
                  <a:pt x="0" y="3753527"/>
                </a:lnTo>
                <a:lnTo>
                  <a:pt x="0" y="0"/>
                </a:lnTo>
                <a:close/>
              </a:path>
            </a:pathLst>
          </a:custGeom>
          <a:blipFill>
            <a:blip r:embed="rId4"/>
            <a:stretch>
              <a:fillRect l="0" t="0" r="0" b="0"/>
            </a:stretch>
          </a:blipFill>
          <a:ln w="19050" cap="sq">
            <a:solidFill>
              <a:srgbClr val="000000"/>
            </a:solidFill>
            <a:prstDash val="solid"/>
            <a:miter/>
          </a:ln>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Mountain Car Continous</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Mountain Car Continuous, bir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ortamıdır ve sürekli aksiyon uzayında çalışarak bir ajanın belirli bir hedefe ulaşmasını sağlar. Bu ortamda, bir araç tepenin bir ucundan diğerine doğru hareket ederek ivme kazanmalı ve sonunda tepeye ulaşmalıdır. </a:t>
            </a:r>
            <a:r>
              <a:rPr lang="en-US" b="true" sz="2400">
                <a:solidFill>
                  <a:srgbClr val="000000"/>
                </a:solidFill>
                <a:latin typeface="IBM Plex Sans Bold"/>
                <a:ea typeface="IBM Plex Sans Bold"/>
                <a:cs typeface="IBM Plex Sans Bold"/>
                <a:sym typeface="IBM Plex Sans Bold"/>
              </a:rPr>
              <a:t>Ajanın başarısı, aracın tepeyi en kısa sürede aşmasına bağlıdır.</a:t>
            </a:r>
          </a:p>
        </p:txBody>
      </p:sp>
      <p:sp>
        <p:nvSpPr>
          <p:cNvPr name="TextBox 6" id="6"/>
          <p:cNvSpPr txBox="true"/>
          <p:nvPr/>
        </p:nvSpPr>
        <p:spPr>
          <a:xfrm rot="0">
            <a:off x="7558088" y="4668019"/>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5968520"/>
            <a:ext cx="10501312" cy="184721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Mountain Car ve Mountain Car Continuous ortamlarının temel farkı, eylem alanlarıdır. Mountain Car, ayrık aksiyon alanına sahiptir, yani ajan sadece "</a:t>
            </a:r>
            <a:r>
              <a:rPr lang="en-US" b="true" sz="2300">
                <a:solidFill>
                  <a:srgbClr val="000000"/>
                </a:solidFill>
                <a:latin typeface="IBM Plex Sans Bold"/>
                <a:ea typeface="IBM Plex Sans Bold"/>
                <a:cs typeface="IBM Plex Sans Bold"/>
                <a:sym typeface="IBM Plex Sans Bold"/>
              </a:rPr>
              <a:t>ileri</a:t>
            </a:r>
            <a:r>
              <a:rPr lang="en-US" sz="2300">
                <a:solidFill>
                  <a:srgbClr val="000000"/>
                </a:solidFill>
                <a:latin typeface="IBM Plex Sans"/>
                <a:ea typeface="IBM Plex Sans"/>
                <a:cs typeface="IBM Plex Sans"/>
                <a:sym typeface="IBM Plex Sans"/>
              </a:rPr>
              <a:t>", </a:t>
            </a:r>
            <a:r>
              <a:rPr lang="en-US" b="true" sz="2300">
                <a:solidFill>
                  <a:srgbClr val="000000"/>
                </a:solidFill>
                <a:latin typeface="IBM Plex Sans Bold"/>
                <a:ea typeface="IBM Plex Sans Bold"/>
                <a:cs typeface="IBM Plex Sans Bold"/>
                <a:sym typeface="IBM Plex Sans Bold"/>
              </a:rPr>
              <a:t>"geri</a:t>
            </a:r>
            <a:r>
              <a:rPr lang="en-US" sz="2300">
                <a:solidFill>
                  <a:srgbClr val="000000"/>
                </a:solidFill>
                <a:latin typeface="IBM Plex Sans"/>
                <a:ea typeface="IBM Plex Sans"/>
                <a:cs typeface="IBM Plex Sans"/>
                <a:sym typeface="IBM Plex Sans"/>
              </a:rPr>
              <a:t>" ve "</a:t>
            </a:r>
            <a:r>
              <a:rPr lang="en-US" b="true" sz="2300">
                <a:solidFill>
                  <a:srgbClr val="000000"/>
                </a:solidFill>
                <a:latin typeface="IBM Plex Sans Bold"/>
                <a:ea typeface="IBM Plex Sans Bold"/>
                <a:cs typeface="IBM Plex Sans Bold"/>
                <a:sym typeface="IBM Plex Sans Bold"/>
              </a:rPr>
              <a:t>hareketsiz kal</a:t>
            </a:r>
            <a:r>
              <a:rPr lang="en-US" sz="2300">
                <a:solidFill>
                  <a:srgbClr val="000000"/>
                </a:solidFill>
                <a:latin typeface="IBM Plex Sans"/>
                <a:ea typeface="IBM Plex Sans"/>
                <a:cs typeface="IBM Plex Sans"/>
                <a:sym typeface="IBM Plex Sans"/>
              </a:rPr>
              <a:t>" seçeneklerine sahiptir. Mountain Car Continuous ise sürekli aksiyon alanına sahiptir, böylece ajan daha ince ayarlanmış ivme değerleriyle kontrol sağlar ve bu da daha fazla esneklik sunar.</a:t>
            </a:r>
          </a:p>
        </p:txBody>
      </p:sp>
      <p:sp>
        <p:nvSpPr>
          <p:cNvPr name="TextBox 8" id="8"/>
          <p:cNvSpPr txBox="true"/>
          <p:nvPr/>
        </p:nvSpPr>
        <p:spPr>
          <a:xfrm rot="0">
            <a:off x="1028700" y="6329835"/>
            <a:ext cx="5630291" cy="1971675"/>
          </a:xfrm>
          <a:prstGeom prst="rect">
            <a:avLst/>
          </a:prstGeom>
        </p:spPr>
        <p:txBody>
          <a:bodyPr anchor="t" rtlCol="false" tIns="0" lIns="0" bIns="0" rIns="0">
            <a:spAutoFit/>
          </a:bodyPr>
          <a:lstStyle/>
          <a:p>
            <a:pPr algn="l">
              <a:lnSpc>
                <a:spcPts val="1950"/>
              </a:lnSpc>
            </a:pPr>
            <a:r>
              <a:rPr lang="en-US" sz="1500" b="true">
                <a:solidFill>
                  <a:srgbClr val="000000"/>
                </a:solidFill>
                <a:latin typeface="IBM Plex Sans Bold"/>
                <a:ea typeface="IBM Plex Sans Bold"/>
                <a:cs typeface="IBM Plex Sans Bold"/>
                <a:sym typeface="IBM Plex Sans Bold"/>
              </a:rPr>
              <a:t>Action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Box(-1.0, 1.0, shape=(1,)): Yani aksiyon sürekli bir sayı</a:t>
            </a:r>
            <a:r>
              <a:rPr lang="en-US" sz="1500">
                <a:solidFill>
                  <a:srgbClr val="000000"/>
                </a:solidFill>
                <a:latin typeface="IBM Plex Sans"/>
                <a:ea typeface="IBM Plex Sans"/>
                <a:cs typeface="IBM Plex Sans"/>
                <a:sym typeface="IBM Plex Sans"/>
              </a:rPr>
              <a:t> olup, -1 ile 1 a</a:t>
            </a:r>
            <a:r>
              <a:rPr lang="en-US" sz="1500">
                <a:solidFill>
                  <a:srgbClr val="000000"/>
                </a:solidFill>
                <a:latin typeface="IBM Plex Sans"/>
                <a:ea typeface="IBM Plex Sans"/>
                <a:cs typeface="IBM Plex Sans"/>
                <a:sym typeface="IBM Plex Sans"/>
              </a:rPr>
              <a:t>rasında değişir.</a:t>
            </a:r>
          </a:p>
          <a:p>
            <a:pPr algn="l">
              <a:lnSpc>
                <a:spcPts val="1950"/>
              </a:lnSpc>
            </a:pPr>
          </a:p>
          <a:p>
            <a:pPr algn="l">
              <a:lnSpc>
                <a:spcPts val="1950"/>
              </a:lnSpc>
            </a:pPr>
            <a:r>
              <a:rPr lang="en-US" sz="1500" b="true">
                <a:solidFill>
                  <a:srgbClr val="000000"/>
                </a:solidFill>
                <a:latin typeface="IBM Plex Sans Bold"/>
                <a:ea typeface="IBM Plex Sans Bold"/>
                <a:cs typeface="IBM Plex Sans Bold"/>
                <a:sym typeface="IBM Plex Sans Bold"/>
              </a:rPr>
              <a:t>State Space:</a:t>
            </a:r>
          </a:p>
          <a:p>
            <a:pPr algn="l" marL="323850" indent="-161925" lvl="1">
              <a:lnSpc>
                <a:spcPts val="1950"/>
              </a:lnSpc>
              <a:buFont typeface="Arial"/>
              <a:buChar char="•"/>
            </a:pPr>
            <a:r>
              <a:rPr lang="en-US" sz="1500">
                <a:solidFill>
                  <a:srgbClr val="000000"/>
                </a:solidFill>
                <a:latin typeface="IBM Plex Sans"/>
                <a:ea typeface="IBM Plex Sans"/>
                <a:cs typeface="IBM Plex Sans"/>
                <a:sym typeface="IBM Plex Sans"/>
              </a:rPr>
              <a:t>2D durum uzayı: Arabanın konumu ve hızı ile ifade edilir.</a:t>
            </a:r>
          </a:p>
          <a:p>
            <a:pPr algn="l" marL="647700" indent="-215900" lvl="2">
              <a:lnSpc>
                <a:spcPts val="1950"/>
              </a:lnSpc>
              <a:buFont typeface="Arial"/>
              <a:buChar char="⚬"/>
            </a:pPr>
            <a:r>
              <a:rPr lang="en-US" sz="1500">
                <a:solidFill>
                  <a:srgbClr val="000000"/>
                </a:solidFill>
                <a:latin typeface="IBM Plex Sans"/>
                <a:ea typeface="IBM Plex Sans"/>
                <a:cs typeface="IBM Plex Sans"/>
                <a:sym typeface="IBM Plex Sans"/>
              </a:rPr>
              <a:t>Kon</a:t>
            </a:r>
            <a:r>
              <a:rPr lang="en-US" sz="1500">
                <a:solidFill>
                  <a:srgbClr val="000000"/>
                </a:solidFill>
                <a:latin typeface="IBM Plex Sans"/>
                <a:ea typeface="IBM Plex Sans"/>
                <a:cs typeface="IBM Plex Sans"/>
                <a:sym typeface="IBM Plex Sans"/>
              </a:rPr>
              <a:t>um (x): [−1.2,0.6]</a:t>
            </a:r>
          </a:p>
          <a:p>
            <a:pPr algn="l" marL="647700" indent="-215900" lvl="2">
              <a:lnSpc>
                <a:spcPts val="1950"/>
              </a:lnSpc>
              <a:spcBef>
                <a:spcPct val="0"/>
              </a:spcBef>
              <a:buFont typeface="Arial"/>
              <a:buChar char="⚬"/>
            </a:pPr>
            <a:r>
              <a:rPr lang="en-US" sz="1500">
                <a:solidFill>
                  <a:srgbClr val="000000"/>
                </a:solidFill>
                <a:latin typeface="IBM Plex Sans"/>
                <a:ea typeface="IBM Plex Sans"/>
                <a:cs typeface="IBM Plex Sans"/>
                <a:sym typeface="IBM Plex Sans"/>
              </a:rPr>
              <a:t>Hız (x): [−0.07,0.07]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753010"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 vadi içinde ileri geri hareket ederek ivme kazanmalı ve nihayetinde sol taraftaki vadiden sağ taraftaki tepeyi aşarak hedefe ulaşmalıdır. Hedefe ulaşmak için kontrollü bir şekilde enerji kazanması gerekmektedir.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324866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Aracın hızında ve konumunda sınırlamalar vardır. Örneğin, aracın konumu belirli bir mesafenin ötesine geçemez.</a:t>
            </a:r>
          </a:p>
          <a:p>
            <a:pPr algn="l">
              <a:lnSpc>
                <a:spcPts val="2860"/>
              </a:lnSpc>
            </a:pPr>
            <a:r>
              <a:rPr lang="en-US" sz="2200" b="true">
                <a:solidFill>
                  <a:srgbClr val="000000"/>
                </a:solidFill>
                <a:latin typeface="IBM Plex Sans Bold"/>
                <a:ea typeface="IBM Plex Sans Bold"/>
                <a:cs typeface="IBM Plex Sans Bold"/>
                <a:sym typeface="IBM Plex Sans Bold"/>
              </a:rPr>
              <a:t>Eylem Sınırları:</a:t>
            </a:r>
            <a:r>
              <a:rPr lang="en-US" sz="2200">
                <a:solidFill>
                  <a:srgbClr val="000000"/>
                </a:solidFill>
                <a:latin typeface="IBM Plex Sans"/>
                <a:ea typeface="IBM Plex Sans"/>
                <a:cs typeface="IBM Plex Sans"/>
                <a:sym typeface="IBM Plex Sans"/>
              </a:rPr>
              <a:t> Ajan yalnızca belirli bir kuvvetle aracı ileri veya geri hareket ettirebilir.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denemede (episodda) sınırlı sayıda adım bulunur; ajan bu adımlar içinde hedefe ulaşamazsa başarısız sayılır.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815921"/>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belirli bir ivme miktarını ayarlayarak aracın hareketini kontrol eder. Bu sürekli aksiyon alanı, aracın daha hassas bir şekilde kontrol edilmesini sağlar.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812926"/>
            <a:ext cx="8066078" cy="6933660"/>
          </a:xfrm>
          <a:prstGeom prst="rect">
            <a:avLst/>
          </a:prstGeom>
        </p:spPr>
        <p:txBody>
          <a:bodyPr anchor="t" rtlCol="false" tIns="0" lIns="0" bIns="0" rIns="0">
            <a:spAutoFit/>
          </a:bodyPr>
          <a:lstStyle/>
          <a:p>
            <a:pPr algn="l">
              <a:lnSpc>
                <a:spcPts val="2080"/>
              </a:lnSpc>
            </a:pPr>
            <a:r>
              <a:rPr lang="en-US" sz="1600">
                <a:solidFill>
                  <a:srgbClr val="000000"/>
                </a:solidFill>
                <a:latin typeface="IBM Plex Sans"/>
                <a:ea typeface="IBM Plex Sans"/>
                <a:cs typeface="IBM Plex Sans"/>
                <a:sym typeface="IBM Plex Sans"/>
              </a:rPr>
              <a:t>1. Kütüphaneleri yükle: gym, torch, A2C, matplotlib, time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2. Ortamı başlat: MountainCarContinuous-v0, görselleştirme için render_mode="human"</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3. A2C modelini oluştur: </a:t>
            </a:r>
          </a:p>
          <a:p>
            <a:pPr algn="l">
              <a:lnSpc>
                <a:spcPts val="2080"/>
              </a:lnSpc>
            </a:pPr>
            <a:r>
              <a:rPr lang="en-US" sz="1600">
                <a:solidFill>
                  <a:srgbClr val="000000"/>
                </a:solidFill>
                <a:latin typeface="IBM Plex Sans"/>
                <a:ea typeface="IBM Plex Sans"/>
                <a:cs typeface="IBM Plex Sans"/>
                <a:sym typeface="IBM Plex Sans"/>
              </a:rPr>
              <a:t>   - Politika: "MlpPolicy"</a:t>
            </a:r>
          </a:p>
          <a:p>
            <a:pPr algn="l">
              <a:lnSpc>
                <a:spcPts val="2080"/>
              </a:lnSpc>
            </a:pPr>
            <a:r>
              <a:rPr lang="en-US" sz="1600">
                <a:solidFill>
                  <a:srgbClr val="000000"/>
                </a:solidFill>
                <a:latin typeface="IBM Plex Sans"/>
                <a:ea typeface="IBM Plex Sans"/>
                <a:cs typeface="IBM Plex Sans"/>
                <a:sym typeface="IBM Plex Sans"/>
              </a:rPr>
              <a:t>   - Ortam: env</a:t>
            </a:r>
          </a:p>
          <a:p>
            <a:pPr algn="l">
              <a:lnSpc>
                <a:spcPts val="2080"/>
              </a:lnSpc>
            </a:pPr>
            <a:r>
              <a:rPr lang="en-US" sz="1600">
                <a:solidFill>
                  <a:srgbClr val="000000"/>
                </a:solidFill>
                <a:latin typeface="IBM Plex Sans"/>
                <a:ea typeface="IBM Plex Sans"/>
                <a:cs typeface="IBM Plex Sans"/>
                <a:sym typeface="IBM Plex Sans"/>
              </a:rPr>
              <a:t>   - Tensorboard loglama dizini belirle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4. Eğitim parametrelerini ayarla:</a:t>
            </a:r>
          </a:p>
          <a:p>
            <a:pPr algn="l">
              <a:lnSpc>
                <a:spcPts val="2080"/>
              </a:lnSpc>
            </a:pPr>
            <a:r>
              <a:rPr lang="en-US" sz="1600">
                <a:solidFill>
                  <a:srgbClr val="000000"/>
                </a:solidFill>
                <a:latin typeface="IBM Plex Sans"/>
                <a:ea typeface="IBM Plex Sans"/>
                <a:cs typeface="IBM Plex Sans"/>
                <a:sym typeface="IBM Plex Sans"/>
              </a:rPr>
              <a:t>   - total_timesteps = 50000</a:t>
            </a:r>
          </a:p>
          <a:p>
            <a:pPr algn="l">
              <a:lnSpc>
                <a:spcPts val="2080"/>
              </a:lnSpc>
            </a:pPr>
            <a:r>
              <a:rPr lang="en-US" sz="1600">
                <a:solidFill>
                  <a:srgbClr val="000000"/>
                </a:solidFill>
                <a:latin typeface="IBM Plex Sans"/>
                <a:ea typeface="IBM Plex Sans"/>
                <a:cs typeface="IBM Plex Sans"/>
                <a:sym typeface="IBM Plex Sans"/>
              </a:rPr>
              <a:t>   - log_interval = 750</a:t>
            </a:r>
          </a:p>
          <a:p>
            <a:pPr algn="l">
              <a:lnSpc>
                <a:spcPts val="2080"/>
              </a:lnSpc>
            </a:pPr>
            <a:r>
              <a:rPr lang="en-US" sz="1600">
                <a:solidFill>
                  <a:srgbClr val="000000"/>
                </a:solidFill>
                <a:latin typeface="IBM Plex Sans"/>
                <a:ea typeface="IBM Plex Sans"/>
                <a:cs typeface="IBM Plex Sans"/>
                <a:sym typeface="IBM Plex Sans"/>
              </a:rPr>
              <a:t>   - episode_rewards listesi başlat</a:t>
            </a:r>
          </a:p>
          <a:p>
            <a:pPr algn="l">
              <a:lnSpc>
                <a:spcPts val="2080"/>
              </a:lnSpc>
            </a:pPr>
            <a:r>
              <a:rPr lang="en-US" sz="1600">
                <a:solidFill>
                  <a:srgbClr val="000000"/>
                </a:solidFill>
                <a:latin typeface="IBM Plex Sans"/>
                <a:ea typeface="IBM Plex Sans"/>
                <a:cs typeface="IBM Plex Sans"/>
                <a:sym typeface="IBM Plex Sans"/>
              </a:rPr>
              <a:t>   - max_steps_per_episode = 750</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5. Eğitim süresi ölçümünü başlat: start_time kaydet</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6. train_and_log(model, timesteps) fonksiyonunu tanımla:</a:t>
            </a:r>
          </a:p>
          <a:p>
            <a:pPr algn="l">
              <a:lnSpc>
                <a:spcPts val="2080"/>
              </a:lnSpc>
            </a:pPr>
            <a:r>
              <a:rPr lang="en-US" sz="1600">
                <a:solidFill>
                  <a:srgbClr val="000000"/>
                </a:solidFill>
                <a:latin typeface="IBM Plex Sans"/>
                <a:ea typeface="IBM Plex Sans"/>
                <a:cs typeface="IBM Plex Sans"/>
                <a:sym typeface="IBM Plex Sans"/>
              </a:rPr>
              <a:t> - Gözlemi sıfırla, ödül ve adım sayaçlarını başlat</a:t>
            </a:r>
          </a:p>
          <a:p>
            <a:pPr algn="l">
              <a:lnSpc>
                <a:spcPts val="2080"/>
              </a:lnSpc>
            </a:pPr>
            <a:r>
              <a:rPr lang="en-US" sz="1600">
                <a:solidFill>
                  <a:srgbClr val="000000"/>
                </a:solidFill>
                <a:latin typeface="IBM Plex Sans"/>
                <a:ea typeface="IBM Plex Sans"/>
                <a:cs typeface="IBM Plex Sans"/>
                <a:sym typeface="IBM Plex Sans"/>
              </a:rPr>
              <a:t> - Eğitim döngüsünü başlat: 1’den timesteps’e kadar</a:t>
            </a:r>
          </a:p>
          <a:p>
            <a:pPr algn="l">
              <a:lnSpc>
                <a:spcPts val="2080"/>
              </a:lnSpc>
            </a:pPr>
            <a:r>
              <a:rPr lang="en-US" sz="1600">
                <a:solidFill>
                  <a:srgbClr val="000000"/>
                </a:solidFill>
                <a:latin typeface="IBM Plex Sans"/>
                <a:ea typeface="IBM Plex Sans"/>
                <a:cs typeface="IBM Plex Sans"/>
                <a:sym typeface="IBM Plex Sans"/>
              </a:rPr>
              <a:t> - Aksiyon al ve uygula, ödülü ve durumu güncelle</a:t>
            </a:r>
          </a:p>
          <a:p>
            <a:pPr algn="l">
              <a:lnSpc>
                <a:spcPts val="2080"/>
              </a:lnSpc>
            </a:pPr>
            <a:r>
              <a:rPr lang="en-US" sz="1600">
                <a:solidFill>
                  <a:srgbClr val="000000"/>
                </a:solidFill>
                <a:latin typeface="IBM Plex Sans"/>
                <a:ea typeface="IBM Plex Sans"/>
                <a:cs typeface="IBM Plex Sans"/>
                <a:sym typeface="IBM Plex Sans"/>
              </a:rPr>
              <a:t> - Adım sayısını ve toplam ödülü güncelle</a:t>
            </a:r>
          </a:p>
          <a:p>
            <a:pPr algn="l">
              <a:lnSpc>
                <a:spcPts val="2080"/>
              </a:lnSpc>
            </a:pPr>
            <a:r>
              <a:rPr lang="en-US" sz="1600">
                <a:solidFill>
                  <a:srgbClr val="000000"/>
                </a:solidFill>
                <a:latin typeface="IBM Plex Sans"/>
                <a:ea typeface="IBM Plex Sans"/>
                <a:cs typeface="IBM Plex Sans"/>
                <a:sym typeface="IBM Plex Sans"/>
              </a:rPr>
              <a:t> - Eğer episod biterse veya adım sınırına ulaşılırsa:</a:t>
            </a:r>
          </a:p>
          <a:p>
            <a:pPr algn="l">
              <a:lnSpc>
                <a:spcPts val="2080"/>
              </a:lnSpc>
            </a:pPr>
            <a:r>
              <a:rPr lang="en-US" sz="1600">
                <a:solidFill>
                  <a:srgbClr val="000000"/>
                </a:solidFill>
                <a:latin typeface="IBM Plex Sans"/>
                <a:ea typeface="IBM Plex Sans"/>
                <a:cs typeface="IBM Plex Sans"/>
                <a:sym typeface="IBM Plex Sans"/>
              </a:rPr>
              <a:t> - Episod ödülünü listeye ekle</a:t>
            </a:r>
          </a:p>
          <a:p>
            <a:pPr algn="l">
              <a:lnSpc>
                <a:spcPts val="2080"/>
              </a:lnSpc>
            </a:pPr>
            <a:r>
              <a:rPr lang="en-US" sz="1600">
                <a:solidFill>
                  <a:srgbClr val="000000"/>
                </a:solidFill>
                <a:latin typeface="IBM Plex Sans"/>
                <a:ea typeface="IBM Plex Sans"/>
                <a:cs typeface="IBM Plex Sans"/>
                <a:sym typeface="IBM Plex Sans"/>
              </a:rPr>
              <a:t> - Gözlemi sıfırla, episod değişkenlerini sıfırla</a:t>
            </a:r>
          </a:p>
          <a:p>
            <a:pPr algn="l">
              <a:lnSpc>
                <a:spcPts val="2080"/>
              </a:lnSpc>
            </a:pPr>
            <a:r>
              <a:rPr lang="en-US" sz="1600">
                <a:solidFill>
                  <a:srgbClr val="000000"/>
                </a:solidFill>
                <a:latin typeface="IBM Plex Sans"/>
                <a:ea typeface="IBM Plex Sans"/>
                <a:cs typeface="IBM Plex Sans"/>
                <a:sym typeface="IBM Plex Sans"/>
              </a:rPr>
              <a:t> - Eğer log_interval adım geçildiyse:</a:t>
            </a:r>
          </a:p>
          <a:p>
            <a:pPr algn="l">
              <a:lnSpc>
                <a:spcPts val="2080"/>
              </a:lnSpc>
              <a:spcBef>
                <a:spcPct val="0"/>
              </a:spcBef>
            </a:pPr>
            <a:r>
              <a:rPr lang="en-US" sz="1600">
                <a:solidFill>
                  <a:srgbClr val="000000"/>
                </a:solidFill>
                <a:latin typeface="IBM Plex Sans"/>
                <a:ea typeface="IBM Plex Sans"/>
                <a:cs typeface="IBM Plex Sans"/>
                <a:sym typeface="IBM Plex Sans"/>
              </a:rPr>
              <a:t> - Son 10 episodun ortalama ödülünü yazdır</a:t>
            </a:r>
          </a:p>
        </p:txBody>
      </p:sp>
      <p:sp>
        <p:nvSpPr>
          <p:cNvPr name="TextBox 4" id="4"/>
          <p:cNvSpPr txBox="true"/>
          <p:nvPr/>
        </p:nvSpPr>
        <p:spPr>
          <a:xfrm rot="0">
            <a:off x="10053042" y="7144737"/>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053042" y="1812926"/>
            <a:ext cx="7907644" cy="2304023"/>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tamamlandığında başarı sayısını ve ödülleri döndür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Eğitim süresi ölçümünü bitir: end_time kaydet, eğitim süresini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episode_rewards listesini çizdir, ek bilgi olarak:</a:t>
            </a:r>
          </a:p>
          <a:p>
            <a:pPr algn="just">
              <a:lnSpc>
                <a:spcPts val="2079"/>
              </a:lnSpc>
            </a:pPr>
            <a:r>
              <a:rPr lang="en-US" sz="1599">
                <a:solidFill>
                  <a:srgbClr val="000000"/>
                </a:solidFill>
                <a:latin typeface="IBM Plex Sans"/>
                <a:ea typeface="IBM Plex Sans"/>
                <a:cs typeface="IBM Plex Sans"/>
                <a:sym typeface="IBM Plex Sans"/>
              </a:rPr>
              <a:t> - Tamamlanan episod sayısı, toplam ödül, ortalama ödül, başarı sayısını grafikte göster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süresini, toplam ödülü ve tamamlanan episod sayısını yazdır</a:t>
            </a:r>
          </a:p>
          <a:p>
            <a:pPr algn="just">
              <a:lnSpc>
                <a:spcPts val="2079"/>
              </a:lnSpc>
              <a:spcBef>
                <a:spcPct val="0"/>
              </a:spcBef>
            </a:pPr>
          </a:p>
        </p:txBody>
      </p:sp>
      <p:sp>
        <p:nvSpPr>
          <p:cNvPr name="Freeform 6" id="6"/>
          <p:cNvSpPr/>
          <p:nvPr/>
        </p:nvSpPr>
        <p:spPr>
          <a:xfrm flipH="true" flipV="false" rot="0">
            <a:off x="2531997" y="851154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37184"/>
            <a:ext cx="6020606" cy="7221116"/>
          </a:xfrm>
          <a:custGeom>
            <a:avLst/>
            <a:gdLst/>
            <a:ahLst/>
            <a:cxnLst/>
            <a:rect r="r" b="b" t="t" l="l"/>
            <a:pathLst>
              <a:path h="7221116" w="6020606">
                <a:moveTo>
                  <a:pt x="0" y="0"/>
                </a:moveTo>
                <a:lnTo>
                  <a:pt x="6020606" y="0"/>
                </a:lnTo>
                <a:lnTo>
                  <a:pt x="6020606" y="7221116"/>
                </a:lnTo>
                <a:lnTo>
                  <a:pt x="0" y="7221116"/>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0" t="-1136" r="0" b="-1136"/>
            </a:stretch>
          </a:blipFill>
          <a:ln w="19050" cap="sq">
            <a:solidFill>
              <a:srgbClr val="000000"/>
            </a:solidFill>
            <a:prstDash val="solid"/>
            <a:miter/>
          </a:ln>
        </p:spPr>
      </p:sp>
      <p:sp>
        <p:nvSpPr>
          <p:cNvPr name="Freeform 4" id="4"/>
          <p:cNvSpPr/>
          <p:nvPr/>
        </p:nvSpPr>
        <p:spPr>
          <a:xfrm flipH="false" flipV="false" rot="0">
            <a:off x="1028700" y="2037184"/>
            <a:ext cx="5612847" cy="7104870"/>
          </a:xfrm>
          <a:custGeom>
            <a:avLst/>
            <a:gdLst/>
            <a:ahLst/>
            <a:cxnLst/>
            <a:rect r="r" b="b" t="t" l="l"/>
            <a:pathLst>
              <a:path h="7104870" w="5612847">
                <a:moveTo>
                  <a:pt x="0" y="0"/>
                </a:moveTo>
                <a:lnTo>
                  <a:pt x="5612847" y="0"/>
                </a:lnTo>
                <a:lnTo>
                  <a:pt x="5612847" y="7104870"/>
                </a:lnTo>
                <a:lnTo>
                  <a:pt x="0" y="710487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44022"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103" t="0" r="-103" b="0"/>
            </a:stretch>
          </a:blipFill>
          <a:ln w="19050" cap="sq">
            <a:solidFill>
              <a:srgbClr val="000000"/>
            </a:solidFill>
            <a:prstDash val="solid"/>
            <a:miter/>
          </a:ln>
        </p:spPr>
      </p:sp>
      <p:sp>
        <p:nvSpPr>
          <p:cNvPr name="Freeform 4" id="4"/>
          <p:cNvSpPr/>
          <p:nvPr/>
        </p:nvSpPr>
        <p:spPr>
          <a:xfrm flipH="false" flipV="false" rot="0">
            <a:off x="1028700" y="2037184"/>
            <a:ext cx="5704682" cy="7221116"/>
          </a:xfrm>
          <a:custGeom>
            <a:avLst/>
            <a:gdLst/>
            <a:ahLst/>
            <a:cxnLst/>
            <a:rect r="r" b="b" t="t" l="l"/>
            <a:pathLst>
              <a:path h="7221116" w="5704682">
                <a:moveTo>
                  <a:pt x="0" y="0"/>
                </a:moveTo>
                <a:lnTo>
                  <a:pt x="5704682" y="0"/>
                </a:lnTo>
                <a:lnTo>
                  <a:pt x="5704682" y="7221116"/>
                </a:lnTo>
                <a:lnTo>
                  <a:pt x="0" y="7221116"/>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77389" y="8087562"/>
            <a:ext cx="16260828" cy="10022583"/>
          </a:xfrm>
          <a:custGeom>
            <a:avLst/>
            <a:gdLst/>
            <a:ahLst/>
            <a:cxnLst/>
            <a:rect r="r" b="b" t="t" l="l"/>
            <a:pathLst>
              <a:path h="10022583" w="16260828">
                <a:moveTo>
                  <a:pt x="16260827" y="10022582"/>
                </a:moveTo>
                <a:lnTo>
                  <a:pt x="0" y="10022582"/>
                </a:lnTo>
                <a:lnTo>
                  <a:pt x="0" y="0"/>
                </a:lnTo>
                <a:lnTo>
                  <a:pt x="16260827" y="0"/>
                </a:lnTo>
                <a:lnTo>
                  <a:pt x="16260827" y="100225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8149" y="2451251"/>
            <a:ext cx="3751516" cy="1524053"/>
          </a:xfrm>
          <a:custGeom>
            <a:avLst/>
            <a:gdLst/>
            <a:ahLst/>
            <a:cxnLst/>
            <a:rect r="r" b="b" t="t" l="l"/>
            <a:pathLst>
              <a:path h="1524053" w="3751516">
                <a:moveTo>
                  <a:pt x="0" y="0"/>
                </a:moveTo>
                <a:lnTo>
                  <a:pt x="3751516" y="0"/>
                </a:lnTo>
                <a:lnTo>
                  <a:pt x="3751516" y="1524053"/>
                </a:lnTo>
                <a:lnTo>
                  <a:pt x="0" y="1524053"/>
                </a:lnTo>
                <a:lnTo>
                  <a:pt x="0" y="0"/>
                </a:lnTo>
                <a:close/>
              </a:path>
            </a:pathLst>
          </a:custGeom>
          <a:blipFill>
            <a:blip r:embed="rId4"/>
            <a:stretch>
              <a:fillRect l="0" t="0" r="0" b="0"/>
            </a:stretch>
          </a:blipFill>
        </p:spPr>
      </p:sp>
      <p:sp>
        <p:nvSpPr>
          <p:cNvPr name="Freeform 4" id="4"/>
          <p:cNvSpPr/>
          <p:nvPr/>
        </p:nvSpPr>
        <p:spPr>
          <a:xfrm flipH="false" flipV="false" rot="0">
            <a:off x="1028700" y="5529263"/>
            <a:ext cx="2977475" cy="1672474"/>
          </a:xfrm>
          <a:custGeom>
            <a:avLst/>
            <a:gdLst/>
            <a:ahLst/>
            <a:cxnLst/>
            <a:rect r="r" b="b" t="t" l="l"/>
            <a:pathLst>
              <a:path h="1672474" w="2977475">
                <a:moveTo>
                  <a:pt x="0" y="0"/>
                </a:moveTo>
                <a:lnTo>
                  <a:pt x="2977475" y="0"/>
                </a:lnTo>
                <a:lnTo>
                  <a:pt x="2977475" y="1672474"/>
                </a:lnTo>
                <a:lnTo>
                  <a:pt x="0" y="1672474"/>
                </a:lnTo>
                <a:lnTo>
                  <a:pt x="0" y="0"/>
                </a:lnTo>
                <a:close/>
              </a:path>
            </a:pathLst>
          </a:custGeom>
          <a:blipFill>
            <a:blip r:embed="rId5"/>
            <a:stretch>
              <a:fillRect l="0" t="0" r="0" b="0"/>
            </a:stretch>
          </a:blipFill>
        </p:spPr>
      </p:sp>
      <p:sp>
        <p:nvSpPr>
          <p:cNvPr name="Freeform 5" id="5"/>
          <p:cNvSpPr/>
          <p:nvPr/>
        </p:nvSpPr>
        <p:spPr>
          <a:xfrm flipH="false" flipV="false" rot="0">
            <a:off x="9009279" y="2349880"/>
            <a:ext cx="3441791" cy="2854618"/>
          </a:xfrm>
          <a:custGeom>
            <a:avLst/>
            <a:gdLst/>
            <a:ahLst/>
            <a:cxnLst/>
            <a:rect r="r" b="b" t="t" l="l"/>
            <a:pathLst>
              <a:path h="2854618" w="3441791">
                <a:moveTo>
                  <a:pt x="0" y="0"/>
                </a:moveTo>
                <a:lnTo>
                  <a:pt x="3441790" y="0"/>
                </a:lnTo>
                <a:lnTo>
                  <a:pt x="3441790" y="2854619"/>
                </a:lnTo>
                <a:lnTo>
                  <a:pt x="0" y="2854619"/>
                </a:lnTo>
                <a:lnTo>
                  <a:pt x="0" y="0"/>
                </a:lnTo>
                <a:close/>
              </a:path>
            </a:pathLst>
          </a:custGeom>
          <a:blipFill>
            <a:blip r:embed="rId6"/>
            <a:stretch>
              <a:fillRect l="0" t="0" r="0" b="0"/>
            </a:stretch>
          </a:blipFill>
        </p:spPr>
      </p:sp>
      <p:sp>
        <p:nvSpPr>
          <p:cNvPr name="Freeform 6" id="6"/>
          <p:cNvSpPr/>
          <p:nvPr/>
        </p:nvSpPr>
        <p:spPr>
          <a:xfrm flipH="false" flipV="false" rot="0">
            <a:off x="9009279" y="6068378"/>
            <a:ext cx="3441791" cy="2019184"/>
          </a:xfrm>
          <a:custGeom>
            <a:avLst/>
            <a:gdLst/>
            <a:ahLst/>
            <a:cxnLst/>
            <a:rect r="r" b="b" t="t" l="l"/>
            <a:pathLst>
              <a:path h="2019184" w="3441791">
                <a:moveTo>
                  <a:pt x="0" y="0"/>
                </a:moveTo>
                <a:lnTo>
                  <a:pt x="3441790" y="0"/>
                </a:lnTo>
                <a:lnTo>
                  <a:pt x="3441790" y="2019184"/>
                </a:lnTo>
                <a:lnTo>
                  <a:pt x="0" y="2019184"/>
                </a:lnTo>
                <a:lnTo>
                  <a:pt x="0" y="0"/>
                </a:lnTo>
                <a:close/>
              </a:path>
            </a:pathLst>
          </a:custGeom>
          <a:blipFill>
            <a:blip r:embed="rId7"/>
            <a:stretch>
              <a:fillRect l="0" t="0" r="0" b="0"/>
            </a:stretch>
          </a:blipFill>
        </p:spPr>
      </p:sp>
      <p:sp>
        <p:nvSpPr>
          <p:cNvPr name="TextBox 7" id="7"/>
          <p:cNvSpPr txBox="true"/>
          <p:nvPr/>
        </p:nvSpPr>
        <p:spPr>
          <a:xfrm rot="0">
            <a:off x="1028700" y="1019121"/>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8" id="8"/>
          <p:cNvSpPr txBox="true"/>
          <p:nvPr/>
        </p:nvSpPr>
        <p:spPr>
          <a:xfrm rot="0">
            <a:off x="828459" y="1918603"/>
            <a:ext cx="4153541" cy="323850"/>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 Ortam ve Model Tanımlaması</a:t>
            </a:r>
          </a:p>
        </p:txBody>
      </p:sp>
      <p:sp>
        <p:nvSpPr>
          <p:cNvPr name="TextBox 9" id="9"/>
          <p:cNvSpPr txBox="true"/>
          <p:nvPr/>
        </p:nvSpPr>
        <p:spPr>
          <a:xfrm rot="0">
            <a:off x="4982000" y="2349880"/>
            <a:ext cx="3533397" cy="2314575"/>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MountainCarContinuous-v0 ortamı başlatılır. render_mode="human" ile görselleştirme aktif hale gelir, böylece ortam simülasyonu bir pencere üzerinden gözlemlenebilir.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A2C algoritması ile MlpPolicy kullanılarak bir model oluşturulmuştur.</a:t>
            </a:r>
          </a:p>
        </p:txBody>
      </p:sp>
      <p:sp>
        <p:nvSpPr>
          <p:cNvPr name="TextBox 10" id="10"/>
          <p:cNvSpPr txBox="true"/>
          <p:nvPr/>
        </p:nvSpPr>
        <p:spPr>
          <a:xfrm rot="0">
            <a:off x="1028700" y="5037811"/>
            <a:ext cx="4582716"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Eğitim Parametreleri ve Değişkenler</a:t>
            </a:r>
          </a:p>
        </p:txBody>
      </p:sp>
      <p:sp>
        <p:nvSpPr>
          <p:cNvPr name="TextBox 11" id="11"/>
          <p:cNvSpPr txBox="true"/>
          <p:nvPr/>
        </p:nvSpPr>
        <p:spPr>
          <a:xfrm rot="0">
            <a:off x="4281616" y="5529262"/>
            <a:ext cx="3293550" cy="952500"/>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Eğitim toplam 50.000 adım sürecek, her 750 adımda bir episode sıfırlanacak ve her 750 adım da bir ödüller loglanacak.</a:t>
            </a:r>
          </a:p>
        </p:txBody>
      </p:sp>
      <p:sp>
        <p:nvSpPr>
          <p:cNvPr name="TextBox 12" id="12"/>
          <p:cNvSpPr txBox="true"/>
          <p:nvPr/>
        </p:nvSpPr>
        <p:spPr>
          <a:xfrm rot="0">
            <a:off x="9009279" y="1918603"/>
            <a:ext cx="6374160"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Eğitim ve Ödül Toplama Fonksiyonu: train_and_log</a:t>
            </a:r>
          </a:p>
        </p:txBody>
      </p:sp>
      <p:sp>
        <p:nvSpPr>
          <p:cNvPr name="TextBox 13" id="13"/>
          <p:cNvSpPr txBox="true"/>
          <p:nvPr/>
        </p:nvSpPr>
        <p:spPr>
          <a:xfrm rot="0">
            <a:off x="12632044" y="2349880"/>
            <a:ext cx="4627256" cy="2743200"/>
          </a:xfrm>
          <a:prstGeom prst="rect">
            <a:avLst/>
          </a:prstGeom>
        </p:spPr>
        <p:txBody>
          <a:bodyPr anchor="t" rtlCol="false" tIns="0" lIns="0" bIns="0" rIns="0">
            <a:spAutoFit/>
          </a:bodyPr>
          <a:lstStyle/>
          <a:p>
            <a:pPr algn="l">
              <a:lnSpc>
                <a:spcPts val="1800"/>
              </a:lnSpc>
              <a:spcBef>
                <a:spcPct val="0"/>
              </a:spcBef>
            </a:pPr>
            <a:r>
              <a:rPr lang="en-US" sz="1500">
                <a:solidFill>
                  <a:srgbClr val="000000"/>
                </a:solidFill>
                <a:latin typeface="IBM Plex Sans"/>
                <a:ea typeface="IBM Plex Sans"/>
                <a:cs typeface="IBM Plex Sans"/>
                <a:sym typeface="IBM Plex Sans"/>
              </a:rPr>
              <a:t>Her </a:t>
            </a:r>
            <a:r>
              <a:rPr lang="en-US" sz="1500">
                <a:solidFill>
                  <a:srgbClr val="000000"/>
                </a:solidFill>
                <a:latin typeface="IBM Plex Sans"/>
                <a:ea typeface="IBM Plex Sans"/>
                <a:cs typeface="IBM Plex Sans"/>
                <a:sym typeface="IBM Plex Sans"/>
              </a:rPr>
              <a:t>adımda:</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Tahmin</a:t>
            </a:r>
            <a:r>
              <a:rPr lang="en-US" sz="1500">
                <a:solidFill>
                  <a:srgbClr val="000000"/>
                </a:solidFill>
                <a:latin typeface="IBM Plex Sans"/>
                <a:ea typeface="IBM Plex Sans"/>
                <a:cs typeface="IBM Plex Sans"/>
                <a:sym typeface="IBM Plex Sans"/>
              </a:rPr>
              <a:t>: Model, gözlemi (obs) kullanarak bir eylem tahmin eder. (11)</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Adım Uygulama</a:t>
            </a:r>
            <a:r>
              <a:rPr lang="en-US" sz="1500">
                <a:solidFill>
                  <a:srgbClr val="000000"/>
                </a:solidFill>
                <a:latin typeface="IBM Plex Sans"/>
                <a:ea typeface="IBM Plex Sans"/>
                <a:cs typeface="IBM Plex Sans"/>
                <a:sym typeface="IBM Plex Sans"/>
              </a:rPr>
              <a:t>: Ortamda tahmin edilen eylem uygulanır, ve yeni durum, ödül, done bayrağı döndürülür. (12)</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Ödül Toplama</a:t>
            </a:r>
            <a:r>
              <a:rPr lang="en-US" sz="1500">
                <a:solidFill>
                  <a:srgbClr val="000000"/>
                </a:solidFill>
                <a:latin typeface="IBM Plex Sans"/>
                <a:ea typeface="IBM Plex Sans"/>
                <a:cs typeface="IBM Plex Sans"/>
                <a:sym typeface="IBM Plex Sans"/>
              </a:rPr>
              <a:t>: episode_reward değişkeninde her adımda ödüller toplanır. (13)</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Bölüm Sonu Kontrolü</a:t>
            </a:r>
            <a:r>
              <a:rPr lang="en-US" sz="1500">
                <a:solidFill>
                  <a:srgbClr val="000000"/>
                </a:solidFill>
                <a:latin typeface="IBM Plex Sans"/>
                <a:ea typeface="IBM Plex Sans"/>
                <a:cs typeface="IBM Plex Sans"/>
                <a:sym typeface="IBM Plex Sans"/>
              </a:rPr>
              <a:t>: Eğer done bayrağı true dönerse veya bölümdeki adım sayısı  maksimum adım değerine ulaşırsa episode_rewards listesine bölüm ödülü eklenir.</a:t>
            </a:r>
          </a:p>
        </p:txBody>
      </p:sp>
      <p:sp>
        <p:nvSpPr>
          <p:cNvPr name="TextBox 14" id="14"/>
          <p:cNvSpPr txBox="true"/>
          <p:nvPr/>
        </p:nvSpPr>
        <p:spPr>
          <a:xfrm rot="0">
            <a:off x="9009279" y="5562600"/>
            <a:ext cx="4285208"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a:t>
            </a:r>
            <a:r>
              <a:rPr lang="en-US" sz="2100">
                <a:solidFill>
                  <a:srgbClr val="000000"/>
                </a:solidFill>
                <a:latin typeface="IBM Plex Sans"/>
                <a:ea typeface="IBM Plex Sans"/>
                <a:cs typeface="IBM Plex Sans"/>
                <a:sym typeface="IBM Plex Sans"/>
              </a:rPr>
              <a:t>Eğitim Sonuçlarını Görselleştirme</a:t>
            </a:r>
          </a:p>
        </p:txBody>
      </p:sp>
      <p:sp>
        <p:nvSpPr>
          <p:cNvPr name="TextBox 15" id="15"/>
          <p:cNvSpPr txBox="true"/>
          <p:nvPr/>
        </p:nvSpPr>
        <p:spPr>
          <a:xfrm rot="0">
            <a:off x="12727294" y="6068378"/>
            <a:ext cx="4627256" cy="1143000"/>
          </a:xfrm>
          <a:prstGeom prst="rect">
            <a:avLst/>
          </a:prstGeom>
        </p:spPr>
        <p:txBody>
          <a:bodyPr anchor="t" rtlCol="false" tIns="0" lIns="0" bIns="0" rIns="0">
            <a:spAutoFit/>
          </a:bodyPr>
          <a:lstStyle/>
          <a:p>
            <a:pPr algn="l">
              <a:lnSpc>
                <a:spcPts val="1800"/>
              </a:lnSpc>
            </a:pPr>
            <a:r>
              <a:rPr lang="en-US" sz="1500">
                <a:solidFill>
                  <a:srgbClr val="000000"/>
                </a:solidFill>
                <a:latin typeface="IBM Plex Sans"/>
                <a:ea typeface="IBM Plex Sans"/>
                <a:cs typeface="IBM Plex Sans"/>
                <a:sym typeface="IBM Plex Sans"/>
              </a:rPr>
              <a:t>Fonksiyondan dönen değerlerle her episode’un rewardlarını ve toplam kaç kere başarılı olunduğu bilgilerini alıyoruz ve bunu bir grafikte gösteriyoruz.</a:t>
            </a:r>
          </a:p>
          <a:p>
            <a:pPr algn="l">
              <a:lnSpc>
                <a:spcPts val="1800"/>
              </a:lnSpc>
              <a:spcBef>
                <a:spcPct val="0"/>
              </a:spcBef>
            </a:pPr>
            <a:r>
              <a:rPr lang="en-US" sz="1500">
                <a:solidFill>
                  <a:srgbClr val="000000"/>
                </a:solidFill>
                <a:latin typeface="IBM Plex Sans"/>
                <a:ea typeface="IBM Plex Sans"/>
                <a:cs typeface="IBM Plex Sans"/>
                <a:sym typeface="IBM Plex Sans"/>
              </a:rPr>
              <a:t>Grafikte yer alan bilgiler kaç adet episode sürdüğü, toplam ödül, ortalama ödül ve eğitim süresidir.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603435" y="788347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Mountain Car Continous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Başarıyla Tamamlanma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Episode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-2562.51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-2074.61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-2369.94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59229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2" action="ppaction://hlinksldjump"/>
              </a:rPr>
              <a:t>Algoritmalar</a:t>
            </a:r>
          </a:p>
        </p:txBody>
      </p:sp>
      <p:sp>
        <p:nvSpPr>
          <p:cNvPr name="TextBox 4" id="4"/>
          <p:cNvSpPr txBox="true"/>
          <p:nvPr/>
        </p:nvSpPr>
        <p:spPr>
          <a:xfrm rot="0">
            <a:off x="7333385" y="8200511"/>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3" action="ppaction://hlinksldjump"/>
              </a:rPr>
              <a:t>Akış Diyagramı</a:t>
            </a:r>
          </a:p>
        </p:txBody>
      </p:sp>
      <p:sp>
        <p:nvSpPr>
          <p:cNvPr name="TextBox 5" id="5"/>
          <p:cNvSpPr txBox="true"/>
          <p:nvPr/>
        </p:nvSpPr>
        <p:spPr>
          <a:xfrm rot="0">
            <a:off x="1028700" y="66818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4" action="ppaction://hlinksldjump"/>
              </a:rPr>
              <a:t>SAC</a:t>
            </a:r>
          </a:p>
        </p:txBody>
      </p:sp>
      <p:sp>
        <p:nvSpPr>
          <p:cNvPr name="TextBox 6" id="6"/>
          <p:cNvSpPr txBox="true"/>
          <p:nvPr/>
        </p:nvSpPr>
        <p:spPr>
          <a:xfrm rot="0">
            <a:off x="1028700" y="739698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5" action="ppaction://hlinksldjump"/>
              </a:rPr>
              <a:t>A2C</a:t>
            </a:r>
          </a:p>
        </p:txBody>
      </p:sp>
      <p:sp>
        <p:nvSpPr>
          <p:cNvPr name="TextBox 7" id="7"/>
          <p:cNvSpPr txBox="true"/>
          <p:nvPr/>
        </p:nvSpPr>
        <p:spPr>
          <a:xfrm rot="0">
            <a:off x="7333385" y="36465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6" action="ppaction://hlinksldjump"/>
              </a:rPr>
              <a:t>Mountain Car Continous</a:t>
            </a:r>
          </a:p>
        </p:txBody>
      </p:sp>
      <p:sp>
        <p:nvSpPr>
          <p:cNvPr name="TextBox 8" id="8"/>
          <p:cNvSpPr txBox="true"/>
          <p:nvPr/>
        </p:nvSpPr>
        <p:spPr>
          <a:xfrm rot="0">
            <a:off x="7333385" y="440534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7" action="ppaction://hlinksldjump"/>
              </a:rPr>
              <a:t>Modellerin Karşılaştırılması</a:t>
            </a:r>
          </a:p>
        </p:txBody>
      </p:sp>
      <p:sp>
        <p:nvSpPr>
          <p:cNvPr name="TextBox 9" id="9"/>
          <p:cNvSpPr txBox="true"/>
          <p:nvPr/>
        </p:nvSpPr>
        <p:spPr>
          <a:xfrm rot="0">
            <a:off x="1028700" y="8200511"/>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8" action="ppaction://hlinksldjump"/>
              </a:rPr>
              <a:t>PPO</a:t>
            </a:r>
          </a:p>
        </p:txBody>
      </p:sp>
      <p:sp>
        <p:nvSpPr>
          <p:cNvPr name="TextBox 10" id="10"/>
          <p:cNvSpPr txBox="true"/>
          <p:nvPr/>
        </p:nvSpPr>
        <p:spPr>
          <a:xfrm rot="0">
            <a:off x="7333385" y="7441163"/>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9" action="ppaction://hlinksldjump"/>
              </a:rPr>
              <a:t>Reward Grafikleri</a:t>
            </a:r>
          </a:p>
        </p:txBody>
      </p:sp>
      <p:sp>
        <p:nvSpPr>
          <p:cNvPr name="TextBox 11" id="11"/>
          <p:cNvSpPr txBox="true"/>
          <p:nvPr/>
        </p:nvSpPr>
        <p:spPr>
          <a:xfrm rot="0">
            <a:off x="7333385" y="516416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0" action="ppaction://hlinksldjump"/>
              </a:rPr>
              <a:t>Reward Grafikleri</a:t>
            </a:r>
          </a:p>
        </p:txBody>
      </p:sp>
      <p:sp>
        <p:nvSpPr>
          <p:cNvPr name="TextBox 12" id="12"/>
          <p:cNvSpPr txBox="true"/>
          <p:nvPr/>
        </p:nvSpPr>
        <p:spPr>
          <a:xfrm rot="0">
            <a:off x="7333385" y="668181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1" action="ppaction://hlinksldjump"/>
              </a:rPr>
              <a:t>Modellerin Karşılaştırılması</a:t>
            </a:r>
          </a:p>
        </p:txBody>
      </p:sp>
      <p:sp>
        <p:nvSpPr>
          <p:cNvPr name="TextBox 13" id="13"/>
          <p:cNvSpPr txBox="true"/>
          <p:nvPr/>
        </p:nvSpPr>
        <p:spPr>
          <a:xfrm rot="0">
            <a:off x="7333385" y="59229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2" action="ppaction://hlinksldjump"/>
              </a:rPr>
              <a:t>Car Racing</a:t>
            </a:r>
          </a:p>
        </p:txBody>
      </p:sp>
      <p:sp>
        <p:nvSpPr>
          <p:cNvPr name="TextBox 14" id="14"/>
          <p:cNvSpPr txBox="true"/>
          <p:nvPr/>
        </p:nvSpPr>
        <p:spPr>
          <a:xfrm rot="0">
            <a:off x="1028700" y="1028700"/>
            <a:ext cx="6016228" cy="1295400"/>
          </a:xfrm>
          <a:prstGeom prst="rect">
            <a:avLst/>
          </a:prstGeom>
        </p:spPr>
        <p:txBody>
          <a:bodyPr anchor="t" rtlCol="false" tIns="0" lIns="0" bIns="0" rIns="0">
            <a:spAutoFit/>
          </a:bodyPr>
          <a:lstStyle/>
          <a:p>
            <a:pPr algn="just" marL="0" indent="0" lvl="0">
              <a:lnSpc>
                <a:spcPts val="10200"/>
              </a:lnSpc>
              <a:spcBef>
                <a:spcPct val="0"/>
              </a:spcBef>
            </a:pPr>
            <a:r>
              <a:rPr lang="en-US" b="true" sz="8500">
                <a:solidFill>
                  <a:srgbClr val="000000"/>
                </a:solidFill>
                <a:latin typeface="IBM Plex Sans Bold"/>
                <a:ea typeface="IBM Plex Sans Bold"/>
                <a:cs typeface="IBM Plex Sans Bold"/>
                <a:sym typeface="IBM Plex Sans Bold"/>
              </a:rPr>
              <a:t>Sayfalar</a:t>
            </a:r>
          </a:p>
        </p:txBody>
      </p:sp>
      <p:sp>
        <p:nvSpPr>
          <p:cNvPr name="TextBox 15" id="15"/>
          <p:cNvSpPr txBox="true"/>
          <p:nvPr/>
        </p:nvSpPr>
        <p:spPr>
          <a:xfrm rot="0">
            <a:off x="1028700" y="3733334"/>
            <a:ext cx="5446590" cy="406373"/>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3" action="ppaction://hlinksldjump"/>
              </a:rPr>
              <a:t>On/Off Policy</a:t>
            </a:r>
          </a:p>
        </p:txBody>
      </p:sp>
      <p:sp>
        <p:nvSpPr>
          <p:cNvPr name="TextBox 16" id="16"/>
          <p:cNvSpPr txBox="true"/>
          <p:nvPr/>
        </p:nvSpPr>
        <p:spPr>
          <a:xfrm rot="0">
            <a:off x="1028700" y="4452965"/>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4" action="ppaction://hlinksldjump"/>
              </a:rPr>
              <a:t>GAE</a:t>
            </a:r>
          </a:p>
        </p:txBody>
      </p:sp>
      <p:sp>
        <p:nvSpPr>
          <p:cNvPr name="TextBox 17" id="17"/>
          <p:cNvSpPr txBox="true"/>
          <p:nvPr/>
        </p:nvSpPr>
        <p:spPr>
          <a:xfrm rot="0">
            <a:off x="1028700" y="521179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5" action="ppaction://hlinksldjump"/>
              </a:rPr>
              <a:t>Entropi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211315"/>
            <a:ext cx="4539269" cy="3024288"/>
          </a:xfrm>
          <a:custGeom>
            <a:avLst/>
            <a:gdLst/>
            <a:ahLst/>
            <a:cxnLst/>
            <a:rect r="r" b="b" t="t" l="l"/>
            <a:pathLst>
              <a:path h="3024288" w="4539269">
                <a:moveTo>
                  <a:pt x="0" y="0"/>
                </a:moveTo>
                <a:lnTo>
                  <a:pt x="4539269" y="0"/>
                </a:lnTo>
                <a:lnTo>
                  <a:pt x="4539269" y="3024289"/>
                </a:lnTo>
                <a:lnTo>
                  <a:pt x="0" y="302428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293443"/>
            <a:ext cx="4539269" cy="3041310"/>
          </a:xfrm>
          <a:custGeom>
            <a:avLst/>
            <a:gdLst/>
            <a:ahLst/>
            <a:cxnLst/>
            <a:rect r="r" b="b" t="t" l="l"/>
            <a:pathLst>
              <a:path h="3041310" w="4539269">
                <a:moveTo>
                  <a:pt x="0" y="0"/>
                </a:moveTo>
                <a:lnTo>
                  <a:pt x="4539269" y="0"/>
                </a:lnTo>
                <a:lnTo>
                  <a:pt x="4539269" y="3041311"/>
                </a:lnTo>
                <a:lnTo>
                  <a:pt x="0" y="3041311"/>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5923078" y="2293443"/>
            <a:ext cx="4459699" cy="2987998"/>
          </a:xfrm>
          <a:custGeom>
            <a:avLst/>
            <a:gdLst/>
            <a:ahLst/>
            <a:cxnLst/>
            <a:rect r="r" b="b" t="t" l="l"/>
            <a:pathLst>
              <a:path h="2987998" w="4459699">
                <a:moveTo>
                  <a:pt x="0" y="0"/>
                </a:moveTo>
                <a:lnTo>
                  <a:pt x="4459699" y="0"/>
                </a:lnTo>
                <a:lnTo>
                  <a:pt x="4459699" y="2987998"/>
                </a:lnTo>
                <a:lnTo>
                  <a:pt x="0" y="2987998"/>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5923078" y="6211315"/>
            <a:ext cx="4679257" cy="914346"/>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PPO</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34043"/>
            <a:ext cx="5445827" cy="4003247"/>
          </a:xfrm>
          <a:custGeom>
            <a:avLst/>
            <a:gdLst/>
            <a:ahLst/>
            <a:cxnLst/>
            <a:rect r="r" b="b" t="t" l="l"/>
            <a:pathLst>
              <a:path h="4003247" w="5445827">
                <a:moveTo>
                  <a:pt x="0" y="0"/>
                </a:moveTo>
                <a:lnTo>
                  <a:pt x="5445827" y="0"/>
                </a:lnTo>
                <a:lnTo>
                  <a:pt x="5445827" y="4003247"/>
                </a:lnTo>
                <a:lnTo>
                  <a:pt x="0" y="4003247"/>
                </a:lnTo>
                <a:lnTo>
                  <a:pt x="0" y="0"/>
                </a:lnTo>
                <a:close/>
              </a:path>
            </a:pathLst>
          </a:custGeom>
          <a:blipFill>
            <a:blip r:embed="rId2"/>
            <a:stretch>
              <a:fillRect l="0" t="-2071" r="-2073" b="-2071"/>
            </a:stretch>
          </a:blipFill>
          <a:ln w="19050" cap="sq">
            <a:solidFill>
              <a:srgbClr val="000000"/>
            </a:solidFill>
            <a:prstDash val="solid"/>
            <a:miter/>
          </a:ln>
        </p:spPr>
      </p:sp>
      <p:sp>
        <p:nvSpPr>
          <p:cNvPr name="Freeform 3" id="3"/>
          <p:cNvSpPr/>
          <p:nvPr/>
        </p:nvSpPr>
        <p:spPr>
          <a:xfrm flipH="false" flipV="false" rot="0">
            <a:off x="3594232" y="7419975"/>
            <a:ext cx="11384238" cy="9252281"/>
          </a:xfrm>
          <a:custGeom>
            <a:avLst/>
            <a:gdLst/>
            <a:ahLst/>
            <a:cxnLst/>
            <a:rect r="r" b="b" t="t" l="l"/>
            <a:pathLst>
              <a:path h="9252281" w="11384238">
                <a:moveTo>
                  <a:pt x="0" y="0"/>
                </a:moveTo>
                <a:lnTo>
                  <a:pt x="11384238" y="0"/>
                </a:lnTo>
                <a:lnTo>
                  <a:pt x="11384238" y="9252281"/>
                </a:lnTo>
                <a:lnTo>
                  <a:pt x="0" y="9252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Car Racing</a:t>
            </a:r>
          </a:p>
        </p:txBody>
      </p:sp>
      <p:sp>
        <p:nvSpPr>
          <p:cNvPr name="TextBox 5" id="5"/>
          <p:cNvSpPr txBox="true"/>
          <p:nvPr/>
        </p:nvSpPr>
        <p:spPr>
          <a:xfrm rot="0">
            <a:off x="7558088" y="2205468"/>
            <a:ext cx="10358438" cy="23412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CarRacing ortamı, otonom sürüş ve </a:t>
            </a:r>
            <a:r>
              <a:rPr lang="en-US" b="true" sz="2400">
                <a:solidFill>
                  <a:srgbClr val="000000"/>
                </a:solidFill>
                <a:latin typeface="IBM Plex Sans Bold"/>
                <a:ea typeface="IBM Plex Sans Bold"/>
                <a:cs typeface="IBM Plex Sans Bold"/>
                <a:sym typeface="IBM Plex Sans Bold"/>
              </a:rPr>
              <a:t>sürekli</a:t>
            </a:r>
            <a:r>
              <a:rPr lang="en-US" sz="2400">
                <a:solidFill>
                  <a:srgbClr val="000000"/>
                </a:solidFill>
                <a:latin typeface="IBM Plex Sans"/>
                <a:ea typeface="IBM Plex Sans"/>
                <a:cs typeface="IBM Plex Sans"/>
                <a:sym typeface="IBM Plex Sans"/>
              </a:rPr>
              <a:t> kontrol gerektiren görevler için popüler bir test alanıdır.</a:t>
            </a:r>
            <a:r>
              <a:rPr lang="en-US" b="true" sz="2400">
                <a:solidFill>
                  <a:srgbClr val="000000"/>
                </a:solidFill>
                <a:latin typeface="IBM Plex Sans Bold"/>
                <a:ea typeface="IBM Plex Sans Bold"/>
                <a:cs typeface="IBM Plex Sans Bold"/>
                <a:sym typeface="IBM Plex Sans Bold"/>
              </a:rPr>
              <a:t> Bu ortamda ajan, belirli bir parkurda ilerleyerek pistten çıkmadan veya durmadan en hızlı ve en verimli şekilde tamamlamayı hedefler.</a:t>
            </a:r>
            <a:r>
              <a:rPr lang="en-US" sz="2400">
                <a:solidFill>
                  <a:srgbClr val="000000"/>
                </a:solidFill>
                <a:latin typeface="IBM Plex Sans"/>
                <a:ea typeface="IBM Plex Sans"/>
                <a:cs typeface="IBM Plex Sans"/>
                <a:sym typeface="IBM Plex Sans"/>
              </a:rPr>
              <a:t> Sürekli aksiyon alanında çalıştığından, ajan direksiyon açısını, hızlanma ve fren değerlerini sürekli olarak optimize etmek zorundadır.</a:t>
            </a:r>
          </a:p>
        </p:txBody>
      </p:sp>
      <p:sp>
        <p:nvSpPr>
          <p:cNvPr name="TextBox 6" id="6"/>
          <p:cNvSpPr txBox="true"/>
          <p:nvPr/>
        </p:nvSpPr>
        <p:spPr>
          <a:xfrm rot="0">
            <a:off x="7558088" y="4749878"/>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6132237"/>
            <a:ext cx="10501312" cy="110426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Bu algoritmaların her biri CarRacing gibi karmaşık ortamlarda yüksek performans gösterebilir, ancak görev, keşif-sömürü dengesi, eğitim süresi ve kararlılık açısından farklı avantajlara sahiptir.</a:t>
            </a:r>
          </a:p>
        </p:txBody>
      </p:sp>
      <p:sp>
        <p:nvSpPr>
          <p:cNvPr name="TextBox 8" id="8"/>
          <p:cNvSpPr txBox="true"/>
          <p:nvPr/>
        </p:nvSpPr>
        <p:spPr>
          <a:xfrm rot="0">
            <a:off x="1028700" y="6410528"/>
            <a:ext cx="5445827" cy="2287270"/>
          </a:xfrm>
          <a:prstGeom prst="rect">
            <a:avLst/>
          </a:prstGeom>
        </p:spPr>
        <p:txBody>
          <a:bodyPr anchor="t" rtlCol="false" tIns="0" lIns="0" bIns="0" rIns="0">
            <a:spAutoFit/>
          </a:bodyPr>
          <a:lstStyle/>
          <a:p>
            <a:pPr algn="l">
              <a:lnSpc>
                <a:spcPts val="1820"/>
              </a:lnSpc>
            </a:pPr>
            <a:r>
              <a:rPr lang="en-US" sz="1400" b="true">
                <a:solidFill>
                  <a:srgbClr val="000000"/>
                </a:solidFill>
                <a:latin typeface="IBM Plex Sans Bold"/>
                <a:ea typeface="IBM Plex Sans Bold"/>
                <a:cs typeface="IBM Plex Sans Bold"/>
                <a:sym typeface="IBM Plex Sans Bold"/>
              </a:rPr>
              <a:t>Action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Box(-1.0, 1.0, shape=(3,)): Üç sürekli değer içeren bir vektör.</a:t>
            </a:r>
          </a:p>
          <a:p>
            <a:pPr algn="l">
              <a:lnSpc>
                <a:spcPts val="1820"/>
              </a:lnSpc>
            </a:pPr>
            <a:r>
              <a:rPr lang="en-US" sz="1400">
                <a:solidFill>
                  <a:srgbClr val="000000"/>
                </a:solidFill>
                <a:latin typeface="IBM Plex Sans"/>
                <a:ea typeface="IBM Plex Sans"/>
                <a:cs typeface="IBM Plex Sans"/>
                <a:sym typeface="IBM Plex Sans"/>
              </a:rPr>
              <a:t>       </a:t>
            </a:r>
            <a:r>
              <a:rPr lang="en-US" sz="1400">
                <a:solidFill>
                  <a:srgbClr val="000000"/>
                </a:solidFill>
                <a:latin typeface="IBM Plex Sans"/>
                <a:ea typeface="IBM Plex Sans"/>
                <a:cs typeface="IBM Plex Sans"/>
                <a:sym typeface="IBM Plex Sans"/>
              </a:rPr>
              <a:t>[direksiyon, gaz, fren]</a:t>
            </a:r>
          </a:p>
          <a:p>
            <a:pPr algn="l">
              <a:lnSpc>
                <a:spcPts val="1820"/>
              </a:lnSpc>
            </a:pPr>
          </a:p>
          <a:p>
            <a:pPr algn="l">
              <a:lnSpc>
                <a:spcPts val="1820"/>
              </a:lnSpc>
            </a:pPr>
            <a:r>
              <a:rPr lang="en-US" sz="1400" b="true">
                <a:solidFill>
                  <a:srgbClr val="000000"/>
                </a:solidFill>
                <a:latin typeface="IBM Plex Sans Bold"/>
                <a:ea typeface="IBM Plex Sans Bold"/>
                <a:cs typeface="IBM Plex Sans Bold"/>
                <a:sym typeface="IBM Plex Sans Bold"/>
              </a:rPr>
              <a:t>State Space:</a:t>
            </a:r>
          </a:p>
          <a:p>
            <a:pPr algn="l" marL="302261" indent="-151130" lvl="1">
              <a:lnSpc>
                <a:spcPts val="1820"/>
              </a:lnSpc>
              <a:buFont typeface="Arial"/>
              <a:buChar char="•"/>
            </a:pPr>
            <a:r>
              <a:rPr lang="en-US" sz="1400">
                <a:solidFill>
                  <a:srgbClr val="000000"/>
                </a:solidFill>
                <a:latin typeface="IBM Plex Sans"/>
                <a:ea typeface="IBM Plex Sans"/>
                <a:cs typeface="IBM Plex Sans"/>
                <a:sym typeface="IBM Plex Sans"/>
              </a:rPr>
              <a:t>Durum uzayı görüntü tabanlıdır ve 96x96 çözünürlüğünde RGB görüntülerden oluşur.</a:t>
            </a:r>
          </a:p>
          <a:p>
            <a:pPr algn="l" marL="604521" indent="-201507" lvl="2">
              <a:lnSpc>
                <a:spcPts val="1820"/>
              </a:lnSpc>
              <a:buFont typeface="Arial"/>
              <a:buChar char="⚬"/>
            </a:pPr>
            <a:r>
              <a:rPr lang="en-US" sz="1400">
                <a:solidFill>
                  <a:srgbClr val="000000"/>
                </a:solidFill>
                <a:latin typeface="IBM Plex Sans"/>
                <a:ea typeface="IBM Plex Sans"/>
                <a:cs typeface="IBM Plex Sans"/>
                <a:sym typeface="IBM Plex Sans"/>
              </a:rPr>
              <a:t>Her durum, aracın yarış pistindeki çevresini gösteren bir görüntüdür.</a:t>
            </a:r>
          </a:p>
          <a:p>
            <a:pPr algn="l">
              <a:lnSpc>
                <a:spcPts val="182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667285"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Ajanın, belirli bir pist üzerinde gezinerek olabildiğince hızlı bir şekilde turu tamamlaması gerekir. Doğru bir hızlanma, frenleme ve direksiyon kullanımıyla pist sınırları içinde kalmalı ve mümkün olan en kısa sürede hedefe ulaşmalıdır.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288671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Pist sınırları ve ajan (araba) hızında, hızlanma ve dönüş açılarında sınırlar bulunur. Ajan pistten çıkarsa veya durursa puanı azalır.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turda sınırlı sayıda adım bulunur; ajan bu adımlar içinde yeterince ilerleme kaydedemezse veya piste uygun şekilde hareket etmezse başarısız olur ve episode sonlanır.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1225469"/>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direksiyon açısı, gaz ve fren gibi sürekli aksiyonlarla hareketini kontrol eder. Sürekli aksiyon alanı, ajanın hız ve yön değişikliklerini daha hassas bir şekilde ayarlamasına olanak tanır.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720511"/>
            <a:ext cx="6745567" cy="7537789"/>
          </a:xfrm>
          <a:prstGeom prst="rect">
            <a:avLst/>
          </a:prstGeom>
        </p:spPr>
        <p:txBody>
          <a:bodyPr anchor="t" rtlCol="false" tIns="0" lIns="0" bIns="0" rIns="0">
            <a:spAutoFit/>
          </a:bodyPr>
          <a:lstStyle/>
          <a:p>
            <a:pPr algn="l">
              <a:lnSpc>
                <a:spcPts val="1689"/>
              </a:lnSpc>
            </a:pPr>
            <a:r>
              <a:rPr lang="en-US" sz="1299">
                <a:solidFill>
                  <a:srgbClr val="000000"/>
                </a:solidFill>
                <a:latin typeface="IBM Plex Sans"/>
                <a:ea typeface="IBM Plex Sans"/>
                <a:cs typeface="IBM Plex Sans"/>
                <a:sym typeface="IBM Plex Sans"/>
              </a:rPr>
              <a:t>1. Gerekli kütüphaneleri yükle: gymnasium, time, torch, SAC, BaseCallback, matplotlib</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2. Callback sınıfını tanımla:</a:t>
            </a:r>
          </a:p>
          <a:p>
            <a:pPr algn="l">
              <a:lnSpc>
                <a:spcPts val="1689"/>
              </a:lnSpc>
            </a:pPr>
            <a:r>
              <a:rPr lang="en-US" sz="1299">
                <a:solidFill>
                  <a:srgbClr val="000000"/>
                </a:solidFill>
                <a:latin typeface="IBM Plex Sans"/>
                <a:ea typeface="IBM Plex Sans"/>
                <a:cs typeface="IBM Plex Sans"/>
                <a:sym typeface="IBM Plex Sans"/>
              </a:rPr>
              <a:t>   - Ad: RewardCallback</a:t>
            </a:r>
          </a:p>
          <a:p>
            <a:pPr algn="l">
              <a:lnSpc>
                <a:spcPts val="1689"/>
              </a:lnSpc>
            </a:pPr>
            <a:r>
              <a:rPr lang="en-US" sz="1299">
                <a:solidFill>
                  <a:srgbClr val="000000"/>
                </a:solidFill>
                <a:latin typeface="IBM Plex Sans"/>
                <a:ea typeface="IBM Plex Sans"/>
                <a:cs typeface="IBM Plex Sans"/>
                <a:sym typeface="IBM Plex Sans"/>
              </a:rPr>
              <a:t>   - Özellikler:</a:t>
            </a:r>
          </a:p>
          <a:p>
            <a:pPr algn="l">
              <a:lnSpc>
                <a:spcPts val="1689"/>
              </a:lnSpc>
            </a:pPr>
            <a:r>
              <a:rPr lang="en-US" sz="1299">
                <a:solidFill>
                  <a:srgbClr val="000000"/>
                </a:solidFill>
                <a:latin typeface="IBM Plex Sans"/>
                <a:ea typeface="IBM Plex Sans"/>
                <a:cs typeface="IBM Plex Sans"/>
                <a:sym typeface="IBM Plex Sans"/>
              </a:rPr>
              <a:t>       - episode_rewards: Episod başına ödülleri toplamak için liste</a:t>
            </a:r>
          </a:p>
          <a:p>
            <a:pPr algn="l">
              <a:lnSpc>
                <a:spcPts val="1689"/>
              </a:lnSpc>
            </a:pPr>
            <a:r>
              <a:rPr lang="en-US" sz="1299">
                <a:solidFill>
                  <a:srgbClr val="000000"/>
                </a:solidFill>
                <a:latin typeface="IBM Plex Sans"/>
                <a:ea typeface="IBM Plex Sans"/>
                <a:cs typeface="IBM Plex Sans"/>
                <a:sym typeface="IBM Plex Sans"/>
              </a:rPr>
              <a:t>       - log_interval: Adım sayısı loglama aralığı</a:t>
            </a:r>
          </a:p>
          <a:p>
            <a:pPr algn="l">
              <a:lnSpc>
                <a:spcPts val="1689"/>
              </a:lnSpc>
            </a:pPr>
            <a:r>
              <a:rPr lang="en-US" sz="1299">
                <a:solidFill>
                  <a:srgbClr val="000000"/>
                </a:solidFill>
                <a:latin typeface="IBM Plex Sans"/>
                <a:ea typeface="IBM Plex Sans"/>
                <a:cs typeface="IBM Plex Sans"/>
                <a:sym typeface="IBM Plex Sans"/>
              </a:rPr>
              <a:t>       - reset_interval: Ortamı sıfırlama aralığı</a:t>
            </a:r>
          </a:p>
          <a:p>
            <a:pPr algn="l">
              <a:lnSpc>
                <a:spcPts val="1689"/>
              </a:lnSpc>
            </a:pPr>
            <a:r>
              <a:rPr lang="en-US" sz="1299">
                <a:solidFill>
                  <a:srgbClr val="000000"/>
                </a:solidFill>
                <a:latin typeface="IBM Plex Sans"/>
                <a:ea typeface="IBM Plex Sans"/>
                <a:cs typeface="IBM Plex Sans"/>
                <a:sym typeface="IBM Plex Sans"/>
              </a:rPr>
              <a:t>       - step_count: Adım sayacını başlat</a:t>
            </a:r>
          </a:p>
          <a:p>
            <a:pPr algn="l">
              <a:lnSpc>
                <a:spcPts val="1689"/>
              </a:lnSpc>
            </a:pPr>
            <a:r>
              <a:rPr lang="en-US" sz="1299">
                <a:solidFill>
                  <a:srgbClr val="000000"/>
                </a:solidFill>
                <a:latin typeface="IBM Plex Sans"/>
                <a:ea typeface="IBM Plex Sans"/>
                <a:cs typeface="IBM Plex Sans"/>
                <a:sym typeface="IBM Plex Sans"/>
              </a:rPr>
              <a:t>       - current_episode_reward: Mevcut episod ödülünü başlat</a:t>
            </a:r>
          </a:p>
          <a:p>
            <a:pPr algn="l">
              <a:lnSpc>
                <a:spcPts val="1689"/>
              </a:lnSpc>
            </a:pPr>
            <a:r>
              <a:rPr lang="en-US" sz="1299">
                <a:solidFill>
                  <a:srgbClr val="000000"/>
                </a:solidFill>
                <a:latin typeface="IBM Plex Sans"/>
                <a:ea typeface="IBM Plex Sans"/>
                <a:cs typeface="IBM Plex Sans"/>
                <a:sym typeface="IBM Plex Sans"/>
              </a:rPr>
              <a:t>   - _on_step fonksiyonunu tanımla:</a:t>
            </a:r>
          </a:p>
          <a:p>
            <a:pPr algn="l">
              <a:lnSpc>
                <a:spcPts val="1689"/>
              </a:lnSpc>
            </a:pPr>
            <a:r>
              <a:rPr lang="en-US" sz="1299">
                <a:solidFill>
                  <a:srgbClr val="000000"/>
                </a:solidFill>
                <a:latin typeface="IBM Plex Sans"/>
                <a:ea typeface="IBM Plex Sans"/>
                <a:cs typeface="IBM Plex Sans"/>
                <a:sym typeface="IBM Plex Sans"/>
              </a:rPr>
              <a:t>       - Her adımda ödülü al ve current_episode_reward’e ekle</a:t>
            </a:r>
          </a:p>
          <a:p>
            <a:pPr algn="l">
              <a:lnSpc>
                <a:spcPts val="1689"/>
              </a:lnSpc>
            </a:pPr>
            <a:r>
              <a:rPr lang="en-US" sz="1299">
                <a:solidFill>
                  <a:srgbClr val="000000"/>
                </a:solidFill>
                <a:latin typeface="IBM Plex Sans"/>
                <a:ea typeface="IBM Plex Sans"/>
                <a:cs typeface="IBM Plex Sans"/>
                <a:sym typeface="IBM Plex Sans"/>
              </a:rPr>
              <a:t>       - Eğer toplam ödül -60’ın altına inerse:</a:t>
            </a:r>
          </a:p>
          <a:p>
            <a:pPr algn="l">
              <a:lnSpc>
                <a:spcPts val="1689"/>
              </a:lnSpc>
            </a:pPr>
            <a:r>
              <a:rPr lang="en-US" sz="1299">
                <a:solidFill>
                  <a:srgbClr val="000000"/>
                </a:solidFill>
                <a:latin typeface="IBM Plex Sans"/>
                <a:ea typeface="IBM Plex Sans"/>
                <a:cs typeface="IBM Plex Sans"/>
                <a:sym typeface="IBM Plex Sans"/>
              </a:rPr>
              <a:t>           -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log_interval’a ulaştıysa:</a:t>
            </a:r>
          </a:p>
          <a:p>
            <a:pPr algn="l">
              <a:lnSpc>
                <a:spcPts val="1689"/>
              </a:lnSpc>
            </a:pPr>
            <a:r>
              <a:rPr lang="en-US" sz="1299">
                <a:solidFill>
                  <a:srgbClr val="000000"/>
                </a:solidFill>
                <a:latin typeface="IBM Plex Sans"/>
                <a:ea typeface="IBM Plex Sans"/>
                <a:cs typeface="IBM Plex Sans"/>
                <a:sym typeface="IBM Plex Sans"/>
              </a:rPr>
              <a:t>           - Son 10 episodun toplam ödülünü yazdır</a:t>
            </a:r>
          </a:p>
          <a:p>
            <a:pPr algn="l">
              <a:lnSpc>
                <a:spcPts val="1689"/>
              </a:lnSpc>
            </a:pPr>
            <a:r>
              <a:rPr lang="en-US" sz="1299">
                <a:solidFill>
                  <a:srgbClr val="000000"/>
                </a:solidFill>
                <a:latin typeface="IBM Plex Sans"/>
                <a:ea typeface="IBM Plex Sans"/>
                <a:cs typeface="IBM Plex Sans"/>
                <a:sym typeface="IBM Plex Sans"/>
              </a:rPr>
              <a:t>       - Eğer episod biterse:</a:t>
            </a:r>
          </a:p>
          <a:p>
            <a:pPr algn="l">
              <a:lnSpc>
                <a:spcPts val="1689"/>
              </a:lnSpc>
            </a:pPr>
            <a:r>
              <a:rPr lang="en-US" sz="1299">
                <a:solidFill>
                  <a:srgbClr val="000000"/>
                </a:solidFill>
                <a:latin typeface="IBM Plex Sans"/>
                <a:ea typeface="IBM Plex Sans"/>
                <a:cs typeface="IBM Plex Sans"/>
                <a:sym typeface="IBM Plex Sans"/>
              </a:rPr>
              <a:t>           - Ödülü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reset_interval’a ulaştıysa:</a:t>
            </a:r>
          </a:p>
          <a:p>
            <a:pPr algn="l">
              <a:lnSpc>
                <a:spcPts val="1689"/>
              </a:lnSpc>
            </a:pPr>
            <a:r>
              <a:rPr lang="en-US" sz="1299">
                <a:solidFill>
                  <a:srgbClr val="000000"/>
                </a:solidFill>
                <a:latin typeface="IBM Plex Sans"/>
                <a:ea typeface="IBM Plex Sans"/>
                <a:cs typeface="IBM Plex Sans"/>
                <a:sym typeface="IBM Plex Sans"/>
              </a:rPr>
              <a:t>           - episode_rewards’e ekle ve current_episode_reward’i sıfırla</a:t>
            </a:r>
          </a:p>
          <a:p>
            <a:pPr algn="l">
              <a:lnSpc>
                <a:spcPts val="1689"/>
              </a:lnSpc>
            </a:pPr>
            <a:r>
              <a:rPr lang="en-US" sz="1299">
                <a:solidFill>
                  <a:srgbClr val="000000"/>
                </a:solidFill>
                <a:latin typeface="IBM Plex Sans"/>
                <a:ea typeface="IBM Plex Sans"/>
                <a:cs typeface="IBM Plex Sans"/>
                <a:sym typeface="IBM Plex Sans"/>
              </a:rPr>
              <a:t>           - Ortamı sıfırla</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3. CarRacing ortamını başlat: render_mode="human"</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4. SAC modelini oluştur:</a:t>
            </a:r>
          </a:p>
          <a:p>
            <a:pPr algn="l">
              <a:lnSpc>
                <a:spcPts val="1689"/>
              </a:lnSpc>
            </a:pPr>
            <a:r>
              <a:rPr lang="en-US" sz="1299">
                <a:solidFill>
                  <a:srgbClr val="000000"/>
                </a:solidFill>
                <a:latin typeface="IBM Plex Sans"/>
                <a:ea typeface="IBM Plex Sans"/>
                <a:cs typeface="IBM Plex Sans"/>
                <a:sym typeface="IBM Plex Sans"/>
              </a:rPr>
              <a:t>   - Politika: "MlpPolicy"</a:t>
            </a:r>
          </a:p>
          <a:p>
            <a:pPr algn="l">
              <a:lnSpc>
                <a:spcPts val="1689"/>
              </a:lnSpc>
            </a:pPr>
            <a:r>
              <a:rPr lang="en-US" sz="1299">
                <a:solidFill>
                  <a:srgbClr val="000000"/>
                </a:solidFill>
                <a:latin typeface="IBM Plex Sans"/>
                <a:ea typeface="IBM Plex Sans"/>
                <a:cs typeface="IBM Plex Sans"/>
                <a:sym typeface="IBM Plex Sans"/>
              </a:rPr>
              <a:t>   - Ortam: env</a:t>
            </a:r>
          </a:p>
          <a:p>
            <a:pPr algn="l">
              <a:lnSpc>
                <a:spcPts val="1689"/>
              </a:lnSpc>
            </a:pPr>
            <a:r>
              <a:rPr lang="en-US" sz="1299">
                <a:solidFill>
                  <a:srgbClr val="000000"/>
                </a:solidFill>
                <a:latin typeface="IBM Plex Sans"/>
                <a:ea typeface="IBM Plex Sans"/>
                <a:cs typeface="IBM Plex Sans"/>
                <a:sym typeface="IBM Plex Sans"/>
              </a:rPr>
              <a:t>   - Diğer parametreler: verbose=0, tensorboard_log, buffer_size, train_freq, learning_starts</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5. Eğitim parametrelerini belirle:</a:t>
            </a:r>
          </a:p>
          <a:p>
            <a:pPr algn="l">
              <a:lnSpc>
                <a:spcPts val="1689"/>
              </a:lnSpc>
            </a:pPr>
            <a:r>
              <a:rPr lang="en-US" sz="1299">
                <a:solidFill>
                  <a:srgbClr val="000000"/>
                </a:solidFill>
                <a:latin typeface="IBM Plex Sans"/>
                <a:ea typeface="IBM Plex Sans"/>
                <a:cs typeface="IBM Plex Sans"/>
                <a:sym typeface="IBM Plex Sans"/>
              </a:rPr>
              <a:t>   - total_timesteps = 50000</a:t>
            </a:r>
          </a:p>
          <a:p>
            <a:pPr algn="l">
              <a:lnSpc>
                <a:spcPts val="1689"/>
              </a:lnSpc>
            </a:pPr>
            <a:r>
              <a:rPr lang="en-US" sz="1299">
                <a:solidFill>
                  <a:srgbClr val="000000"/>
                </a:solidFill>
                <a:latin typeface="IBM Plex Sans"/>
                <a:ea typeface="IBM Plex Sans"/>
                <a:cs typeface="IBM Plex Sans"/>
                <a:sym typeface="IBM Plex Sans"/>
              </a:rPr>
              <a:t>   - log_interval = 750</a:t>
            </a:r>
          </a:p>
          <a:p>
            <a:pPr algn="l">
              <a:lnSpc>
                <a:spcPts val="1689"/>
              </a:lnSpc>
            </a:pPr>
          </a:p>
          <a:p>
            <a:pPr algn="l">
              <a:lnSpc>
                <a:spcPts val="1689"/>
              </a:lnSpc>
              <a:spcBef>
                <a:spcPct val="0"/>
              </a:spcBef>
            </a:pPr>
            <a:r>
              <a:rPr lang="en-US" sz="1299">
                <a:solidFill>
                  <a:srgbClr val="000000"/>
                </a:solidFill>
                <a:latin typeface="IBM Plex Sans"/>
                <a:ea typeface="IBM Plex Sans"/>
                <a:cs typeface="IBM Plex Sans"/>
                <a:sym typeface="IBM Plex Sans"/>
              </a:rPr>
              <a:t>6. Callback örneğini oluştur: reward_callback</a:t>
            </a:r>
          </a:p>
        </p:txBody>
      </p:sp>
      <p:sp>
        <p:nvSpPr>
          <p:cNvPr name="TextBox 4" id="4"/>
          <p:cNvSpPr txBox="true"/>
          <p:nvPr/>
        </p:nvSpPr>
        <p:spPr>
          <a:xfrm rot="0">
            <a:off x="10157586" y="6865620"/>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137143" y="1720511"/>
            <a:ext cx="6500812" cy="3847236"/>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süresi ölçümünü başlat: start_time kaydet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Modeli eğit:</a:t>
            </a:r>
          </a:p>
          <a:p>
            <a:pPr algn="just">
              <a:lnSpc>
                <a:spcPts val="2079"/>
              </a:lnSpc>
            </a:pPr>
            <a:r>
              <a:rPr lang="en-US" sz="1599">
                <a:solidFill>
                  <a:srgbClr val="000000"/>
                </a:solidFill>
                <a:latin typeface="IBM Plex Sans"/>
                <a:ea typeface="IBM Plex Sans"/>
                <a:cs typeface="IBM Plex Sans"/>
                <a:sym typeface="IBM Plex Sans"/>
              </a:rPr>
              <a:t> - total_timesteps, log_interval ve reward_callback ile eğitimi başlat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Eğitim süresi ölçümünü bitir: end_time kaydet, training_time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sonrası görselleştirme:</a:t>
            </a:r>
          </a:p>
          <a:p>
            <a:pPr algn="just">
              <a:lnSpc>
                <a:spcPts val="2079"/>
              </a:lnSpc>
            </a:pPr>
            <a:r>
              <a:rPr lang="en-US" sz="1599">
                <a:solidFill>
                  <a:srgbClr val="000000"/>
                </a:solidFill>
                <a:latin typeface="IBM Plex Sans"/>
                <a:ea typeface="IBM Plex Sans"/>
                <a:cs typeface="IBM Plex Sans"/>
                <a:sym typeface="IBM Plex Sans"/>
              </a:rPr>
              <a:t> - episode_rewards listesini çizdir</a:t>
            </a:r>
          </a:p>
          <a:p>
            <a:pPr algn="just">
              <a:lnSpc>
                <a:spcPts val="2079"/>
              </a:lnSpc>
            </a:pPr>
            <a:r>
              <a:rPr lang="en-US" sz="1599">
                <a:solidFill>
                  <a:srgbClr val="000000"/>
                </a:solidFill>
                <a:latin typeface="IBM Plex Sans"/>
                <a:ea typeface="IBM Plex Sans"/>
                <a:cs typeface="IBM Plex Sans"/>
                <a:sym typeface="IBM Plex Sans"/>
              </a:rPr>
              <a:t> - Grafiğe eğitim süresi, toplam ödül ve ortalama ödülü ekle</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11. Eğitim süresi ve toplam ödülü yazdır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12. Ortamı kapat: env.close()</a:t>
            </a:r>
          </a:p>
          <a:p>
            <a:pPr algn="just">
              <a:lnSpc>
                <a:spcPts val="2079"/>
              </a:lnSpc>
              <a:spcBef>
                <a:spcPct val="0"/>
              </a:spcBef>
            </a:pPr>
          </a:p>
        </p:txBody>
      </p:sp>
      <p:sp>
        <p:nvSpPr>
          <p:cNvPr name="Freeform 6" id="6"/>
          <p:cNvSpPr/>
          <p:nvPr/>
        </p:nvSpPr>
        <p:spPr>
          <a:xfrm flipH="true" flipV="false" rot="0">
            <a:off x="2027172" y="846709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63851"/>
            <a:ext cx="6512956" cy="7494449"/>
          </a:xfrm>
          <a:custGeom>
            <a:avLst/>
            <a:gdLst/>
            <a:ahLst/>
            <a:cxnLst/>
            <a:rect r="r" b="b" t="t" l="l"/>
            <a:pathLst>
              <a:path h="7494449" w="6512956">
                <a:moveTo>
                  <a:pt x="0" y="0"/>
                </a:moveTo>
                <a:lnTo>
                  <a:pt x="6512956" y="0"/>
                </a:lnTo>
                <a:lnTo>
                  <a:pt x="6512956" y="7494449"/>
                </a:lnTo>
                <a:lnTo>
                  <a:pt x="0" y="749444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8109544" y="1763851"/>
            <a:ext cx="6965815" cy="4568413"/>
          </a:xfrm>
          <a:custGeom>
            <a:avLst/>
            <a:gdLst/>
            <a:ahLst/>
            <a:cxnLst/>
            <a:rect r="r" b="b" t="t" l="l"/>
            <a:pathLst>
              <a:path h="4568413" w="6965815">
                <a:moveTo>
                  <a:pt x="0" y="0"/>
                </a:moveTo>
                <a:lnTo>
                  <a:pt x="6965815" y="0"/>
                </a:lnTo>
                <a:lnTo>
                  <a:pt x="6965815" y="4568413"/>
                </a:lnTo>
                <a:lnTo>
                  <a:pt x="0" y="4568413"/>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289276" cy="7356319"/>
          </a:xfrm>
          <a:custGeom>
            <a:avLst/>
            <a:gdLst/>
            <a:ahLst/>
            <a:cxnLst/>
            <a:rect r="r" b="b" t="t" l="l"/>
            <a:pathLst>
              <a:path h="7356319" w="6289276">
                <a:moveTo>
                  <a:pt x="0" y="0"/>
                </a:moveTo>
                <a:lnTo>
                  <a:pt x="6289276" y="0"/>
                </a:lnTo>
                <a:lnTo>
                  <a:pt x="6289276"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918807" y="1901981"/>
            <a:ext cx="6931349" cy="4545810"/>
          </a:xfrm>
          <a:custGeom>
            <a:avLst/>
            <a:gdLst/>
            <a:ahLst/>
            <a:cxnLst/>
            <a:rect r="r" b="b" t="t" l="l"/>
            <a:pathLst>
              <a:path h="4545810" w="6931349">
                <a:moveTo>
                  <a:pt x="0" y="0"/>
                </a:moveTo>
                <a:lnTo>
                  <a:pt x="6931349" y="0"/>
                </a:lnTo>
                <a:lnTo>
                  <a:pt x="6931349" y="4545810"/>
                </a:lnTo>
                <a:lnTo>
                  <a:pt x="0" y="454581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510342" cy="7356319"/>
          </a:xfrm>
          <a:custGeom>
            <a:avLst/>
            <a:gdLst/>
            <a:ahLst/>
            <a:cxnLst/>
            <a:rect r="r" b="b" t="t" l="l"/>
            <a:pathLst>
              <a:path h="7356319" w="6510342">
                <a:moveTo>
                  <a:pt x="0" y="0"/>
                </a:moveTo>
                <a:lnTo>
                  <a:pt x="6510342" y="0"/>
                </a:lnTo>
                <a:lnTo>
                  <a:pt x="6510342"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8236560" y="1901981"/>
            <a:ext cx="6263781" cy="4191513"/>
          </a:xfrm>
          <a:custGeom>
            <a:avLst/>
            <a:gdLst/>
            <a:ahLst/>
            <a:cxnLst/>
            <a:rect r="r" b="b" t="t" l="l"/>
            <a:pathLst>
              <a:path h="4191513" w="6263781">
                <a:moveTo>
                  <a:pt x="0" y="0"/>
                </a:moveTo>
                <a:lnTo>
                  <a:pt x="6263781" y="0"/>
                </a:lnTo>
                <a:lnTo>
                  <a:pt x="6263781" y="4191513"/>
                </a:lnTo>
                <a:lnTo>
                  <a:pt x="0" y="4191513"/>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true" rot="0">
            <a:off x="5784481" y="7537949"/>
            <a:ext cx="16260828" cy="10022583"/>
          </a:xfrm>
          <a:custGeom>
            <a:avLst/>
            <a:gdLst/>
            <a:ahLst/>
            <a:cxnLst/>
            <a:rect r="r" b="b" t="t" l="l"/>
            <a:pathLst>
              <a:path h="10022583" w="16260828">
                <a:moveTo>
                  <a:pt x="16260828" y="10022583"/>
                </a:moveTo>
                <a:lnTo>
                  <a:pt x="0" y="10022583"/>
                </a:lnTo>
                <a:lnTo>
                  <a:pt x="0" y="0"/>
                </a:lnTo>
                <a:lnTo>
                  <a:pt x="16260828" y="0"/>
                </a:lnTo>
                <a:lnTo>
                  <a:pt x="16260828" y="100225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71026"/>
            <a:ext cx="2908112" cy="2574346"/>
          </a:xfrm>
          <a:custGeom>
            <a:avLst/>
            <a:gdLst/>
            <a:ahLst/>
            <a:cxnLst/>
            <a:rect r="r" b="b" t="t" l="l"/>
            <a:pathLst>
              <a:path h="2574346" w="2908112">
                <a:moveTo>
                  <a:pt x="0" y="0"/>
                </a:moveTo>
                <a:lnTo>
                  <a:pt x="2908112" y="0"/>
                </a:lnTo>
                <a:lnTo>
                  <a:pt x="2908112" y="2574346"/>
                </a:lnTo>
                <a:lnTo>
                  <a:pt x="0" y="2574346"/>
                </a:lnTo>
                <a:lnTo>
                  <a:pt x="0" y="0"/>
                </a:lnTo>
                <a:close/>
              </a:path>
            </a:pathLst>
          </a:custGeom>
          <a:blipFill>
            <a:blip r:embed="rId4"/>
            <a:stretch>
              <a:fillRect l="0" t="0" r="0" b="0"/>
            </a:stretch>
          </a:blipFill>
        </p:spPr>
      </p:sp>
      <p:sp>
        <p:nvSpPr>
          <p:cNvPr name="Freeform 4" id="4"/>
          <p:cNvSpPr/>
          <p:nvPr/>
        </p:nvSpPr>
        <p:spPr>
          <a:xfrm flipH="false" flipV="false" rot="0">
            <a:off x="993744" y="7941776"/>
            <a:ext cx="3563765" cy="794828"/>
          </a:xfrm>
          <a:custGeom>
            <a:avLst/>
            <a:gdLst/>
            <a:ahLst/>
            <a:cxnLst/>
            <a:rect r="r" b="b" t="t" l="l"/>
            <a:pathLst>
              <a:path h="794828" w="3563765">
                <a:moveTo>
                  <a:pt x="0" y="0"/>
                </a:moveTo>
                <a:lnTo>
                  <a:pt x="3563765" y="0"/>
                </a:lnTo>
                <a:lnTo>
                  <a:pt x="3563765" y="794827"/>
                </a:lnTo>
                <a:lnTo>
                  <a:pt x="0" y="794827"/>
                </a:lnTo>
                <a:lnTo>
                  <a:pt x="0" y="0"/>
                </a:lnTo>
                <a:close/>
              </a:path>
            </a:pathLst>
          </a:custGeom>
          <a:blipFill>
            <a:blip r:embed="rId5"/>
            <a:stretch>
              <a:fillRect l="0" t="0" r="0" b="0"/>
            </a:stretch>
          </a:blipFill>
        </p:spPr>
      </p:sp>
      <p:sp>
        <p:nvSpPr>
          <p:cNvPr name="Freeform 5" id="5"/>
          <p:cNvSpPr/>
          <p:nvPr/>
        </p:nvSpPr>
        <p:spPr>
          <a:xfrm flipH="false" flipV="false" rot="0">
            <a:off x="8628354" y="2349880"/>
            <a:ext cx="4218839" cy="1751216"/>
          </a:xfrm>
          <a:custGeom>
            <a:avLst/>
            <a:gdLst/>
            <a:ahLst/>
            <a:cxnLst/>
            <a:rect r="r" b="b" t="t" l="l"/>
            <a:pathLst>
              <a:path h="1751216" w="4218839">
                <a:moveTo>
                  <a:pt x="0" y="0"/>
                </a:moveTo>
                <a:lnTo>
                  <a:pt x="4218840" y="0"/>
                </a:lnTo>
                <a:lnTo>
                  <a:pt x="4218840" y="1751217"/>
                </a:lnTo>
                <a:lnTo>
                  <a:pt x="0" y="1751217"/>
                </a:lnTo>
                <a:lnTo>
                  <a:pt x="0" y="0"/>
                </a:lnTo>
                <a:close/>
              </a:path>
            </a:pathLst>
          </a:custGeom>
          <a:blipFill>
            <a:blip r:embed="rId6"/>
            <a:stretch>
              <a:fillRect l="0" t="0" r="0" b="0"/>
            </a:stretch>
          </a:blipFill>
        </p:spPr>
      </p:sp>
      <p:sp>
        <p:nvSpPr>
          <p:cNvPr name="Freeform 6" id="6"/>
          <p:cNvSpPr/>
          <p:nvPr/>
        </p:nvSpPr>
        <p:spPr>
          <a:xfrm flipH="false" flipV="false" rot="0">
            <a:off x="8628354" y="5143500"/>
            <a:ext cx="4218839" cy="2028559"/>
          </a:xfrm>
          <a:custGeom>
            <a:avLst/>
            <a:gdLst/>
            <a:ahLst/>
            <a:cxnLst/>
            <a:rect r="r" b="b" t="t" l="l"/>
            <a:pathLst>
              <a:path h="2028559" w="4218839">
                <a:moveTo>
                  <a:pt x="0" y="0"/>
                </a:moveTo>
                <a:lnTo>
                  <a:pt x="4218840" y="0"/>
                </a:lnTo>
                <a:lnTo>
                  <a:pt x="4218840" y="2028559"/>
                </a:lnTo>
                <a:lnTo>
                  <a:pt x="0" y="2028559"/>
                </a:lnTo>
                <a:lnTo>
                  <a:pt x="0" y="0"/>
                </a:lnTo>
                <a:close/>
              </a:path>
            </a:pathLst>
          </a:custGeom>
          <a:blipFill>
            <a:blip r:embed="rId7"/>
            <a:stretch>
              <a:fillRect l="0" t="0" r="0" b="0"/>
            </a:stretch>
          </a:blipFill>
        </p:spPr>
      </p:sp>
      <p:sp>
        <p:nvSpPr>
          <p:cNvPr name="Freeform 7" id="7"/>
          <p:cNvSpPr/>
          <p:nvPr/>
        </p:nvSpPr>
        <p:spPr>
          <a:xfrm flipH="false" flipV="false" rot="0">
            <a:off x="993744" y="6055061"/>
            <a:ext cx="3252916" cy="1108401"/>
          </a:xfrm>
          <a:custGeom>
            <a:avLst/>
            <a:gdLst/>
            <a:ahLst/>
            <a:cxnLst/>
            <a:rect r="r" b="b" t="t" l="l"/>
            <a:pathLst>
              <a:path h="1108401" w="3252916">
                <a:moveTo>
                  <a:pt x="0" y="0"/>
                </a:moveTo>
                <a:lnTo>
                  <a:pt x="3252916" y="0"/>
                </a:lnTo>
                <a:lnTo>
                  <a:pt x="3252916" y="1108401"/>
                </a:lnTo>
                <a:lnTo>
                  <a:pt x="0" y="1108401"/>
                </a:lnTo>
                <a:lnTo>
                  <a:pt x="0" y="0"/>
                </a:lnTo>
                <a:close/>
              </a:path>
            </a:pathLst>
          </a:custGeom>
          <a:blipFill>
            <a:blip r:embed="rId8"/>
            <a:stretch>
              <a:fillRect l="0" t="0" r="0" b="0"/>
            </a:stretch>
          </a:blipFill>
        </p:spPr>
      </p:sp>
      <p:sp>
        <p:nvSpPr>
          <p:cNvPr name="TextBox 8" id="8"/>
          <p:cNvSpPr txBox="true"/>
          <p:nvPr/>
        </p:nvSpPr>
        <p:spPr>
          <a:xfrm rot="0">
            <a:off x="1028700" y="1019175"/>
            <a:ext cx="5131064" cy="542871"/>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9" id="9"/>
          <p:cNvSpPr txBox="true"/>
          <p:nvPr/>
        </p:nvSpPr>
        <p:spPr>
          <a:xfrm rot="0">
            <a:off x="828459" y="1918603"/>
            <a:ext cx="3108353" cy="323823"/>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RewardCallback Sınıfı</a:t>
            </a:r>
          </a:p>
        </p:txBody>
      </p:sp>
      <p:sp>
        <p:nvSpPr>
          <p:cNvPr name="TextBox 10" id="10"/>
          <p:cNvSpPr txBox="true"/>
          <p:nvPr/>
        </p:nvSpPr>
        <p:spPr>
          <a:xfrm rot="0">
            <a:off x="4209565" y="2471026"/>
            <a:ext cx="4142564" cy="1800414"/>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Bu sınıf, her adımda ödülleri izlemek, toplamak ve belirli adım sayısına ulaşıldığında ortamı sıfırlamak için kullanılıyor.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750 adımda bir ortam resetleniyor ve reward loglanıyor.</a:t>
            </a:r>
          </a:p>
        </p:txBody>
      </p:sp>
      <p:sp>
        <p:nvSpPr>
          <p:cNvPr name="TextBox 11" id="11"/>
          <p:cNvSpPr txBox="true"/>
          <p:nvPr/>
        </p:nvSpPr>
        <p:spPr>
          <a:xfrm rot="0">
            <a:off x="993744" y="5550197"/>
            <a:ext cx="372246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CarRacing Ortamını Yükleme</a:t>
            </a:r>
          </a:p>
        </p:txBody>
      </p:sp>
      <p:sp>
        <p:nvSpPr>
          <p:cNvPr name="TextBox 12" id="12"/>
          <p:cNvSpPr txBox="true"/>
          <p:nvPr/>
        </p:nvSpPr>
        <p:spPr>
          <a:xfrm rot="0">
            <a:off x="4799665" y="6013949"/>
            <a:ext cx="3224269" cy="119062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CarRacing-v2 ortamı oluşturuluyor. render_mode="human" parametresi, ortamın insan gözlemi için bir pencere üzerinden görselleştirilmesini sağlar.</a:t>
            </a:r>
          </a:p>
        </p:txBody>
      </p:sp>
      <p:sp>
        <p:nvSpPr>
          <p:cNvPr name="TextBox 13" id="13"/>
          <p:cNvSpPr txBox="true"/>
          <p:nvPr/>
        </p:nvSpPr>
        <p:spPr>
          <a:xfrm rot="0">
            <a:off x="1008074" y="7524484"/>
            <a:ext cx="327354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SAC Modelini Tanımlama</a:t>
            </a:r>
          </a:p>
        </p:txBody>
      </p:sp>
      <p:sp>
        <p:nvSpPr>
          <p:cNvPr name="TextBox 14" id="14"/>
          <p:cNvSpPr txBox="true"/>
          <p:nvPr/>
        </p:nvSpPr>
        <p:spPr>
          <a:xfrm rot="0">
            <a:off x="4799665" y="7941776"/>
            <a:ext cx="3167028" cy="71437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Öğrenme 400. adımdan sonra başlıyor ve fps’in düşmemesi için eğitim her 75 adım da bir oluyor.</a:t>
            </a:r>
          </a:p>
        </p:txBody>
      </p:sp>
      <p:sp>
        <p:nvSpPr>
          <p:cNvPr name="TextBox 15" id="15"/>
          <p:cNvSpPr txBox="true"/>
          <p:nvPr/>
        </p:nvSpPr>
        <p:spPr>
          <a:xfrm rot="0">
            <a:off x="8628354" y="1918603"/>
            <a:ext cx="1870499"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Eğitim İşlemi</a:t>
            </a:r>
          </a:p>
        </p:txBody>
      </p:sp>
      <p:sp>
        <p:nvSpPr>
          <p:cNvPr name="TextBox 16" id="16"/>
          <p:cNvSpPr txBox="true"/>
          <p:nvPr/>
        </p:nvSpPr>
        <p:spPr>
          <a:xfrm rot="0">
            <a:off x="13116736" y="2349880"/>
            <a:ext cx="4142564" cy="1028808"/>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Total_timesteps 50.000 olacak şekilde eğitilecek. Callback fonksiyonu ise en başta tanımladığımız RewardCallback sınıfını kullanacağız.</a:t>
            </a:r>
          </a:p>
        </p:txBody>
      </p:sp>
      <p:sp>
        <p:nvSpPr>
          <p:cNvPr name="TextBox 17" id="17"/>
          <p:cNvSpPr txBox="true"/>
          <p:nvPr/>
        </p:nvSpPr>
        <p:spPr>
          <a:xfrm rot="0">
            <a:off x="8628354" y="4721549"/>
            <a:ext cx="201919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5. Grafiğin Çizimi</a:t>
            </a:r>
          </a:p>
        </p:txBody>
      </p:sp>
      <p:sp>
        <p:nvSpPr>
          <p:cNvPr name="TextBox 18" id="18"/>
          <p:cNvSpPr txBox="true"/>
          <p:nvPr/>
        </p:nvSpPr>
        <p:spPr>
          <a:xfrm rot="0">
            <a:off x="13116736" y="5143500"/>
            <a:ext cx="4142564" cy="771606"/>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Ödüllerin grafikte gösterilmesi ve ortalama ödül, eğitim süresi ve toplam ödülü grafikte gösteriyoruz.</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660"/>
                        </a:lnSpc>
                        <a:defRPr/>
                      </a:pPr>
                      <a:r>
                        <a:rPr lang="en-US" sz="1900" b="true">
                          <a:solidFill>
                            <a:srgbClr val="000000"/>
                          </a:solidFill>
                          <a:latin typeface="IBM Plex Sans Bold"/>
                          <a:ea typeface="IBM Plex Sans Bold"/>
                          <a:cs typeface="IBM Plex Sans Bold"/>
                          <a:sym typeface="IBM Plex Sans Bold"/>
                        </a:rPr>
                        <a:t>Car Racing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Eğitim Süresi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Ortalama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2629.5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-3469.27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-48.86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2541.46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-1551.08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2611.38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-2594.54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-29.48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
        <p:nvSpPr>
          <p:cNvPr name="Freeform 4" id="4"/>
          <p:cNvSpPr/>
          <p:nvPr/>
        </p:nvSpPr>
        <p:spPr>
          <a:xfrm flipH="false" flipV="false" rot="0">
            <a:off x="-2567206" y="6605588"/>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970" y="6086519"/>
            <a:ext cx="4751733" cy="3171781"/>
          </a:xfrm>
          <a:custGeom>
            <a:avLst/>
            <a:gdLst/>
            <a:ahLst/>
            <a:cxnLst/>
            <a:rect r="r" b="b" t="t" l="l"/>
            <a:pathLst>
              <a:path h="3171781" w="4751733">
                <a:moveTo>
                  <a:pt x="0" y="0"/>
                </a:moveTo>
                <a:lnTo>
                  <a:pt x="4751732" y="0"/>
                </a:lnTo>
                <a:lnTo>
                  <a:pt x="4751732" y="3171781"/>
                </a:lnTo>
                <a:lnTo>
                  <a:pt x="0" y="3171781"/>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341804"/>
            <a:ext cx="4734002" cy="3148111"/>
          </a:xfrm>
          <a:custGeom>
            <a:avLst/>
            <a:gdLst/>
            <a:ahLst/>
            <a:cxnLst/>
            <a:rect r="r" b="b" t="t" l="l"/>
            <a:pathLst>
              <a:path h="3148111" w="4734002">
                <a:moveTo>
                  <a:pt x="0" y="0"/>
                </a:moveTo>
                <a:lnTo>
                  <a:pt x="4734002" y="0"/>
                </a:lnTo>
                <a:lnTo>
                  <a:pt x="4734002" y="3148112"/>
                </a:lnTo>
                <a:lnTo>
                  <a:pt x="0" y="3148112"/>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6827713" y="2341804"/>
            <a:ext cx="4716272" cy="3148111"/>
          </a:xfrm>
          <a:custGeom>
            <a:avLst/>
            <a:gdLst/>
            <a:ahLst/>
            <a:cxnLst/>
            <a:rect r="r" b="b" t="t" l="l"/>
            <a:pathLst>
              <a:path h="3148111" w="4716272">
                <a:moveTo>
                  <a:pt x="0" y="0"/>
                </a:moveTo>
                <a:lnTo>
                  <a:pt x="4716272" y="0"/>
                </a:lnTo>
                <a:lnTo>
                  <a:pt x="4716272" y="3148112"/>
                </a:lnTo>
                <a:lnTo>
                  <a:pt x="0" y="3148112"/>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6827713" y="6086519"/>
            <a:ext cx="4632573" cy="914400"/>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SAC</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38225"/>
            <a:ext cx="5131064" cy="657225"/>
          </a:xfrm>
          <a:prstGeom prst="rect">
            <a:avLst/>
          </a:prstGeom>
        </p:spPr>
        <p:txBody>
          <a:bodyPr anchor="t" rtlCol="false" tIns="0" lIns="0" bIns="0" rIns="0">
            <a:spAutoFit/>
          </a:bodyPr>
          <a:lstStyle/>
          <a:p>
            <a:pPr algn="l" marL="0" indent="0" lvl="0">
              <a:lnSpc>
                <a:spcPts val="5280"/>
              </a:lnSpc>
              <a:spcBef>
                <a:spcPct val="0"/>
              </a:spcBef>
            </a:pPr>
            <a:r>
              <a:rPr lang="en-US" b="true" sz="4400">
                <a:solidFill>
                  <a:srgbClr val="000000"/>
                </a:solidFill>
                <a:latin typeface="IBM Plex Sans Bold"/>
                <a:ea typeface="IBM Plex Sans Bold"/>
                <a:cs typeface="IBM Plex Sans Bold"/>
                <a:sym typeface="IBM Plex Sans Bold"/>
              </a:rPr>
              <a:t>Ön Bilgiler</a:t>
            </a:r>
          </a:p>
        </p:txBody>
      </p:sp>
      <p:sp>
        <p:nvSpPr>
          <p:cNvPr name="TextBox 4" id="4"/>
          <p:cNvSpPr txBox="true"/>
          <p:nvPr/>
        </p:nvSpPr>
        <p:spPr>
          <a:xfrm rot="0">
            <a:off x="1028700" y="2364038"/>
            <a:ext cx="7545583" cy="1228725"/>
          </a:xfrm>
          <a:prstGeom prst="rect">
            <a:avLst/>
          </a:prstGeom>
        </p:spPr>
        <p:txBody>
          <a:bodyPr anchor="t" rtlCol="false" tIns="0" lIns="0" bIns="0" rIns="0">
            <a:spAutoFit/>
          </a:bodyPr>
          <a:lstStyle/>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On Policy vs Off Policy</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GAE</a:t>
            </a:r>
          </a:p>
          <a:p>
            <a:pPr algn="l" marL="582930" indent="-291465" lvl="1">
              <a:lnSpc>
                <a:spcPts val="3240"/>
              </a:lnSpc>
              <a:buFont typeface="Arial"/>
              <a:buChar char="•"/>
            </a:pPr>
            <a:r>
              <a:rPr lang="en-US" sz="2700">
                <a:solidFill>
                  <a:srgbClr val="000000"/>
                </a:solidFill>
                <a:latin typeface="IBM Plex Sans"/>
                <a:ea typeface="IBM Plex Sans"/>
                <a:cs typeface="IBM Plex Sans"/>
                <a:sym typeface="IBM Plex Sans"/>
              </a:rPr>
              <a:t>Entropi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663986" y="-1589765"/>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191013"/>
            <a:ext cx="15792821" cy="7067287"/>
          </a:xfrm>
          <a:custGeom>
            <a:avLst/>
            <a:gdLst/>
            <a:ahLst/>
            <a:cxnLst/>
            <a:rect r="r" b="b" t="t" l="l"/>
            <a:pathLst>
              <a:path h="7067287" w="15792821">
                <a:moveTo>
                  <a:pt x="0" y="0"/>
                </a:moveTo>
                <a:lnTo>
                  <a:pt x="15792821" y="0"/>
                </a:lnTo>
                <a:lnTo>
                  <a:pt x="15792821" y="7067287"/>
                </a:lnTo>
                <a:lnTo>
                  <a:pt x="0" y="7067287"/>
                </a:lnTo>
                <a:lnTo>
                  <a:pt x="0" y="0"/>
                </a:lnTo>
                <a:close/>
              </a:path>
            </a:pathLst>
          </a:custGeom>
          <a:blipFill>
            <a:blip r:embed="rId4"/>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Kodların Akış Diyagramı</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529" y="7231115"/>
            <a:ext cx="6962829" cy="5658881"/>
          </a:xfrm>
          <a:custGeom>
            <a:avLst/>
            <a:gdLst/>
            <a:ahLst/>
            <a:cxnLst/>
            <a:rect r="r" b="b" t="t" l="l"/>
            <a:pathLst>
              <a:path h="5658881" w="6962829">
                <a:moveTo>
                  <a:pt x="0" y="0"/>
                </a:moveTo>
                <a:lnTo>
                  <a:pt x="6962829" y="0"/>
                </a:lnTo>
                <a:lnTo>
                  <a:pt x="6962829" y="5658881"/>
                </a:lnTo>
                <a:lnTo>
                  <a:pt x="0" y="565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6537" y="4829148"/>
            <a:ext cx="7334926" cy="619179"/>
          </a:xfrm>
          <a:prstGeom prst="rect">
            <a:avLst/>
          </a:prstGeom>
        </p:spPr>
        <p:txBody>
          <a:bodyPr anchor="t" rtlCol="false" tIns="0" lIns="0" bIns="0" rIns="0">
            <a:spAutoFit/>
          </a:bodyPr>
          <a:lstStyle/>
          <a:p>
            <a:pPr algn="ctr">
              <a:lnSpc>
                <a:spcPts val="4800"/>
              </a:lnSpc>
              <a:spcBef>
                <a:spcPct val="0"/>
              </a:spcBef>
            </a:pPr>
            <a:r>
              <a:rPr lang="en-US" sz="4000">
                <a:solidFill>
                  <a:srgbClr val="000000"/>
                </a:solidFill>
                <a:latin typeface="IBM Plex Sans"/>
                <a:ea typeface="IBM Plex Sans"/>
                <a:cs typeface="IBM Plex Sans"/>
                <a:sym typeface="IBM Plex Sans"/>
              </a:rPr>
              <a:t>Dinlediğiniz için teşekkür ederiz.</a:t>
            </a:r>
          </a:p>
        </p:txBody>
      </p:sp>
      <p:sp>
        <p:nvSpPr>
          <p:cNvPr name="Freeform 4" id="4"/>
          <p:cNvSpPr/>
          <p:nvPr/>
        </p:nvSpPr>
        <p:spPr>
          <a:xfrm flipH="false" flipV="true" rot="0">
            <a:off x="13040105" y="-1457055"/>
            <a:ext cx="7097258" cy="5884272"/>
          </a:xfrm>
          <a:custGeom>
            <a:avLst/>
            <a:gdLst/>
            <a:ahLst/>
            <a:cxnLst/>
            <a:rect r="r" b="b" t="t" l="l"/>
            <a:pathLst>
              <a:path h="5884272" w="7097258">
                <a:moveTo>
                  <a:pt x="0" y="5884272"/>
                </a:moveTo>
                <a:lnTo>
                  <a:pt x="7097258" y="5884272"/>
                </a:lnTo>
                <a:lnTo>
                  <a:pt x="7097258" y="0"/>
                </a:lnTo>
                <a:lnTo>
                  <a:pt x="0" y="0"/>
                </a:lnTo>
                <a:lnTo>
                  <a:pt x="0" y="58842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1529" y="-2469561"/>
            <a:ext cx="6320145" cy="6262689"/>
          </a:xfrm>
          <a:custGeom>
            <a:avLst/>
            <a:gdLst/>
            <a:ahLst/>
            <a:cxnLst/>
            <a:rect r="r" b="b" t="t" l="l"/>
            <a:pathLst>
              <a:path h="6262689" w="6320145">
                <a:moveTo>
                  <a:pt x="0" y="0"/>
                </a:moveTo>
                <a:lnTo>
                  <a:pt x="6320145" y="0"/>
                </a:lnTo>
                <a:lnTo>
                  <a:pt x="6320145" y="6262689"/>
                </a:lnTo>
                <a:lnTo>
                  <a:pt x="0" y="6262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825" y="6705587"/>
            <a:ext cx="6184988" cy="5105426"/>
          </a:xfrm>
          <a:custGeom>
            <a:avLst/>
            <a:gdLst/>
            <a:ahLst/>
            <a:cxnLst/>
            <a:rect r="r" b="b" t="t" l="l"/>
            <a:pathLst>
              <a:path h="5105426" w="6184988">
                <a:moveTo>
                  <a:pt x="0" y="0"/>
                </a:moveTo>
                <a:lnTo>
                  <a:pt x="6184988" y="0"/>
                </a:lnTo>
                <a:lnTo>
                  <a:pt x="6184988" y="5105426"/>
                </a:lnTo>
                <a:lnTo>
                  <a:pt x="0" y="510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4193" y="4536624"/>
            <a:ext cx="9265229" cy="4192516"/>
          </a:xfrm>
          <a:custGeom>
            <a:avLst/>
            <a:gdLst/>
            <a:ahLst/>
            <a:cxnLst/>
            <a:rect r="r" b="b" t="t" l="l"/>
            <a:pathLst>
              <a:path h="4192516" w="9265229">
                <a:moveTo>
                  <a:pt x="0" y="0"/>
                </a:moveTo>
                <a:lnTo>
                  <a:pt x="9265229" y="0"/>
                </a:lnTo>
                <a:lnTo>
                  <a:pt x="9265229" y="4192516"/>
                </a:lnTo>
                <a:lnTo>
                  <a:pt x="0" y="4192516"/>
                </a:lnTo>
                <a:lnTo>
                  <a:pt x="0" y="0"/>
                </a:lnTo>
                <a:close/>
              </a:path>
            </a:pathLst>
          </a:custGeom>
          <a:blipFill>
            <a:blip r:embed="rId2"/>
            <a:stretch>
              <a:fillRect l="0" t="0" r="0" b="0"/>
            </a:stretch>
          </a:blipFill>
        </p:spPr>
      </p:sp>
      <p:sp>
        <p:nvSpPr>
          <p:cNvPr name="Freeform 3" id="3"/>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On Policy vs Off Policy</a:t>
            </a:r>
          </a:p>
        </p:txBody>
      </p:sp>
      <p:sp>
        <p:nvSpPr>
          <p:cNvPr name="TextBox 5" id="5"/>
          <p:cNvSpPr txBox="true"/>
          <p:nvPr/>
        </p:nvSpPr>
        <p:spPr>
          <a:xfrm rot="0">
            <a:off x="9523282" y="2178300"/>
            <a:ext cx="7736018" cy="1866846"/>
          </a:xfrm>
          <a:prstGeom prst="rect">
            <a:avLst/>
          </a:prstGeom>
        </p:spPr>
        <p:txBody>
          <a:bodyPr anchor="t" rtlCol="false" tIns="0" lIns="0" bIns="0" rIns="0">
            <a:spAutoFit/>
          </a:bodyPr>
          <a:lstStyle/>
          <a:p>
            <a:pPr algn="just">
              <a:lnSpc>
                <a:spcPts val="3359"/>
              </a:lnSpc>
            </a:pPr>
            <a:r>
              <a:rPr lang="en-US" sz="2799" b="true">
                <a:solidFill>
                  <a:srgbClr val="000000"/>
                </a:solidFill>
                <a:latin typeface="IBM Plex Sans Bold"/>
                <a:ea typeface="IBM Plex Sans Bold"/>
                <a:cs typeface="IBM Plex Sans Bold"/>
                <a:sym typeface="IBM Plex Sans Bold"/>
              </a:rPr>
              <a:t>Off-policy Yöntem</a:t>
            </a:r>
          </a:p>
          <a:p>
            <a:pPr algn="just">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Off-policy algoritmalar, </a:t>
            </a:r>
            <a:r>
              <a:rPr lang="en-US" b="true" sz="2299">
                <a:solidFill>
                  <a:srgbClr val="000000"/>
                </a:solidFill>
                <a:latin typeface="IBM Plex Sans Bold"/>
                <a:ea typeface="IBM Plex Sans Bold"/>
                <a:cs typeface="IBM Plex Sans Bold"/>
                <a:sym typeface="IBM Plex Sans Bold"/>
              </a:rPr>
              <a:t>mevcut politika dışında bir politika</a:t>
            </a:r>
            <a:r>
              <a:rPr lang="en-US" sz="2299">
                <a:solidFill>
                  <a:srgbClr val="000000"/>
                </a:solidFill>
                <a:latin typeface="IBM Plex Sans"/>
                <a:ea typeface="IBM Plex Sans"/>
                <a:cs typeface="IBM Plex Sans"/>
                <a:sym typeface="IBM Plex Sans"/>
              </a:rPr>
              <a:t> kullanarak veriyi toplar ve bu veriyi mevcut politikayı güncellemek için kullanır.</a:t>
            </a:r>
          </a:p>
        </p:txBody>
      </p:sp>
      <p:sp>
        <p:nvSpPr>
          <p:cNvPr name="TextBox 6" id="6"/>
          <p:cNvSpPr txBox="true"/>
          <p:nvPr/>
        </p:nvSpPr>
        <p:spPr>
          <a:xfrm rot="0">
            <a:off x="1028700" y="2178300"/>
            <a:ext cx="7545583" cy="1866900"/>
          </a:xfrm>
          <a:prstGeom prst="rect">
            <a:avLst/>
          </a:prstGeom>
        </p:spPr>
        <p:txBody>
          <a:bodyPr anchor="t" rtlCol="false" tIns="0" lIns="0" bIns="0" rIns="0">
            <a:spAutoFit/>
          </a:bodyPr>
          <a:lstStyle/>
          <a:p>
            <a:pPr algn="l">
              <a:lnSpc>
                <a:spcPts val="3359"/>
              </a:lnSpc>
            </a:pPr>
            <a:r>
              <a:rPr lang="en-US" sz="2799" b="true">
                <a:solidFill>
                  <a:srgbClr val="000000"/>
                </a:solidFill>
                <a:latin typeface="IBM Plex Sans Bold"/>
                <a:ea typeface="IBM Plex Sans Bold"/>
                <a:cs typeface="IBM Plex Sans Bold"/>
                <a:sym typeface="IBM Plex Sans Bold"/>
              </a:rPr>
              <a:t>On-policy Yöntem</a:t>
            </a:r>
          </a:p>
          <a:p>
            <a:pPr algn="l">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On-policy algoritmalar, </a:t>
            </a:r>
            <a:r>
              <a:rPr lang="en-US" b="true" sz="2299">
                <a:solidFill>
                  <a:srgbClr val="000000"/>
                </a:solidFill>
                <a:latin typeface="IBM Plex Sans Bold"/>
                <a:ea typeface="IBM Plex Sans Bold"/>
                <a:cs typeface="IBM Plex Sans Bold"/>
                <a:sym typeface="IBM Plex Sans Bold"/>
              </a:rPr>
              <a:t>mevcut politikalarını kullanarak</a:t>
            </a:r>
            <a:r>
              <a:rPr lang="en-US" sz="2299">
                <a:solidFill>
                  <a:srgbClr val="000000"/>
                </a:solidFill>
                <a:latin typeface="IBM Plex Sans"/>
                <a:ea typeface="IBM Plex Sans"/>
                <a:cs typeface="IBM Plex Sans"/>
                <a:sym typeface="IBM Plex Sans"/>
              </a:rPr>
              <a:t> veriyi toplar ve yine aynı politikayı güncellemek için bu veriyi kullanır.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9684526"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GAE (Genelleştirilmiş Avantaj Tahminleme)</a:t>
            </a:r>
          </a:p>
        </p:txBody>
      </p:sp>
      <p:sp>
        <p:nvSpPr>
          <p:cNvPr name="TextBox 4" id="4"/>
          <p:cNvSpPr txBox="true"/>
          <p:nvPr/>
        </p:nvSpPr>
        <p:spPr>
          <a:xfrm rot="0">
            <a:off x="1028700" y="2176486"/>
            <a:ext cx="16230600" cy="5353050"/>
          </a:xfrm>
          <a:prstGeom prst="rect">
            <a:avLst/>
          </a:prstGeom>
        </p:spPr>
        <p:txBody>
          <a:bodyPr anchor="t" rtlCol="false" tIns="0" lIns="0" bIns="0" rIns="0">
            <a:spAutoFit/>
          </a:bodyPr>
          <a:lstStyle/>
          <a:p>
            <a:pPr algn="l">
              <a:lnSpc>
                <a:spcPts val="2520"/>
              </a:lnSpc>
            </a:pPr>
            <a:r>
              <a:rPr lang="en-US" sz="2100">
                <a:solidFill>
                  <a:srgbClr val="000000"/>
                </a:solidFill>
                <a:latin typeface="IBM Plex Sans"/>
                <a:ea typeface="IBM Plex Sans"/>
                <a:cs typeface="IBM Plex Sans"/>
                <a:sym typeface="IBM Plex Sans"/>
              </a:rPr>
              <a:t>GAE (Genelleştirilmiş Avantaj Tahminleme) pek çok modern pekiştirmeli öğrenme algoritmasında kullanılan önemli bir tekniktir. </a:t>
            </a:r>
            <a:r>
              <a:rPr lang="en-US" sz="2100" b="true">
                <a:solidFill>
                  <a:srgbClr val="000000"/>
                </a:solidFill>
                <a:latin typeface="IBM Plex Sans Bold"/>
                <a:ea typeface="IBM Plex Sans Bold"/>
                <a:cs typeface="IBM Plex Sans Bold"/>
                <a:sym typeface="IBM Plex Sans Bold"/>
              </a:rPr>
              <a:t>GAE, özellikle Politika Gradyanı yöntemlerinde avantaj fonksiyonunun daha doğru bir şekilde tahmin edilmesini sağlar ve öğrenme sürecinin daha stabil ve verimli olmasına yardımcı olur.</a:t>
            </a:r>
          </a:p>
          <a:p>
            <a:pPr algn="l">
              <a:lnSpc>
                <a:spcPts val="2520"/>
              </a:lnSpc>
            </a:pPr>
          </a:p>
          <a:p>
            <a:pPr algn="l">
              <a:lnSpc>
                <a:spcPts val="2520"/>
              </a:lnSpc>
            </a:pPr>
            <a:r>
              <a:rPr lang="en-US" sz="2100" b="true">
                <a:solidFill>
                  <a:srgbClr val="000000"/>
                </a:solidFill>
                <a:latin typeface="IBM Plex Sans Bold"/>
                <a:ea typeface="IBM Plex Sans Bold"/>
                <a:cs typeface="IBM Plex Sans Bold"/>
                <a:sym typeface="IBM Plex Sans Bold"/>
              </a:rPr>
              <a:t>Avantaj Fonksiyonu</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Avantaj fonksiyonu At​, bir eylemin, o anda bulunduğunuz durumdaki beklenen değere göre ne kadar iyi veya kötü olduğunu gösterir. Başka bir deyişle, bu fonksiyon bir eylemin, o anda alınan en iyi eyleme göre "avantajını" ölçer. Genellikle şu şekilde tanımlanır:</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At = Q(st, at) − V(st)</a:t>
            </a:r>
          </a:p>
          <a:p>
            <a:pPr algn="l">
              <a:lnSpc>
                <a:spcPts val="2520"/>
              </a:lnSpc>
            </a:pPr>
          </a:p>
          <a:p>
            <a:pPr algn="l">
              <a:lnSpc>
                <a:spcPts val="2520"/>
              </a:lnSpc>
            </a:pPr>
            <a:r>
              <a:rPr lang="en-US" sz="2100">
                <a:solidFill>
                  <a:srgbClr val="000000"/>
                </a:solidFill>
                <a:latin typeface="IBM Plex Sans"/>
                <a:ea typeface="IBM Plex Sans"/>
                <a:cs typeface="IBM Plex Sans"/>
                <a:sym typeface="IBM Plex Sans"/>
              </a:rPr>
              <a:t>Burada:</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Q(st, at), eylem-değer fonksiyonudur; yani, st durumundan başlayarak at eylemini aldığınızda beklenen toplam ödül.</a:t>
            </a:r>
          </a:p>
          <a:p>
            <a:pPr algn="l" marL="453500" indent="-226750" lvl="1">
              <a:lnSpc>
                <a:spcPts val="2520"/>
              </a:lnSpc>
              <a:buFont typeface="Arial"/>
              <a:buChar char="•"/>
            </a:pPr>
            <a:r>
              <a:rPr lang="en-US" sz="2100">
                <a:solidFill>
                  <a:srgbClr val="000000"/>
                </a:solidFill>
                <a:latin typeface="IBM Plex Sans"/>
                <a:ea typeface="IBM Plex Sans"/>
                <a:cs typeface="IBM Plex Sans"/>
                <a:sym typeface="IBM Plex Sans"/>
              </a:rPr>
              <a:t>V(st​), durum-değer fonksiyonudur; yani, st durumunda bulunurken beklenen ödül.</a:t>
            </a:r>
          </a:p>
          <a:p>
            <a:pPr algn="l">
              <a:lnSpc>
                <a:spcPts val="2520"/>
              </a:lnSpc>
            </a:pPr>
          </a:p>
          <a:p>
            <a:pPr algn="l">
              <a:lnSpc>
                <a:spcPts val="2520"/>
              </a:lnSpc>
            </a:pPr>
          </a:p>
          <a:p>
            <a:pPr algn="l">
              <a:lnSpc>
                <a:spcPts val="2520"/>
              </a:lnSpc>
              <a:spcBef>
                <a:spcPct val="0"/>
              </a:spcBef>
            </a:pPr>
            <a:r>
              <a:rPr lang="en-US" sz="2100">
                <a:solidFill>
                  <a:srgbClr val="000000"/>
                </a:solidFill>
                <a:latin typeface="IBM Plex Sans"/>
                <a:ea typeface="IBM Plex Sans"/>
                <a:cs typeface="IBM Plex Sans"/>
                <a:sym typeface="IBM Plex Sans"/>
              </a:rPr>
              <a:t>Bu avantaj fonksiyonu, ajanların hangi eylemleri daha iyi yaparak ödülleri maksimize edebileceğini öğrenmelerine yardımcı olur.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444449" y="8162256"/>
            <a:ext cx="16260828" cy="10022583"/>
          </a:xfrm>
          <a:custGeom>
            <a:avLst/>
            <a:gdLst/>
            <a:ahLst/>
            <a:cxnLst/>
            <a:rect r="r" b="b" t="t" l="l"/>
            <a:pathLst>
              <a:path h="10022583" w="16260828">
                <a:moveTo>
                  <a:pt x="16260827" y="0"/>
                </a:moveTo>
                <a:lnTo>
                  <a:pt x="0" y="0"/>
                </a:lnTo>
                <a:lnTo>
                  <a:pt x="0" y="10022582"/>
                </a:lnTo>
                <a:lnTo>
                  <a:pt x="16260827" y="10022582"/>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76325"/>
            <a:ext cx="5131064" cy="619125"/>
          </a:xfrm>
          <a:prstGeom prst="rect">
            <a:avLst/>
          </a:prstGeom>
        </p:spPr>
        <p:txBody>
          <a:bodyPr anchor="t" rtlCol="false" tIns="0" lIns="0" bIns="0" rIns="0">
            <a:spAutoFit/>
          </a:bodyPr>
          <a:lstStyle/>
          <a:p>
            <a:pPr algn="l" marL="0" indent="0" lvl="0">
              <a:lnSpc>
                <a:spcPts val="4920"/>
              </a:lnSpc>
              <a:spcBef>
                <a:spcPct val="0"/>
              </a:spcBef>
            </a:pPr>
            <a:r>
              <a:rPr lang="en-US" sz="4100">
                <a:solidFill>
                  <a:srgbClr val="000000"/>
                </a:solidFill>
                <a:latin typeface="IBM Plex Sans"/>
                <a:ea typeface="IBM Plex Sans"/>
                <a:cs typeface="IBM Plex Sans"/>
                <a:sym typeface="IBM Plex Sans"/>
              </a:rPr>
              <a:t>Entropi</a:t>
            </a:r>
          </a:p>
        </p:txBody>
      </p:sp>
      <p:sp>
        <p:nvSpPr>
          <p:cNvPr name="TextBox 4" id="4"/>
          <p:cNvSpPr txBox="true"/>
          <p:nvPr/>
        </p:nvSpPr>
        <p:spPr>
          <a:xfrm rot="0">
            <a:off x="1028700" y="2121150"/>
            <a:ext cx="16230600" cy="4829175"/>
          </a:xfrm>
          <a:prstGeom prst="rect">
            <a:avLst/>
          </a:prstGeom>
        </p:spPr>
        <p:txBody>
          <a:bodyPr anchor="t" rtlCol="false" tIns="0" lIns="0" bIns="0" rIns="0">
            <a:spAutoFit/>
          </a:bodyPr>
          <a:lstStyle/>
          <a:p>
            <a:pPr algn="l">
              <a:lnSpc>
                <a:spcPts val="2999"/>
              </a:lnSpc>
            </a:pPr>
            <a:r>
              <a:rPr lang="en-US" sz="2499" b="true">
                <a:solidFill>
                  <a:srgbClr val="000000"/>
                </a:solidFill>
                <a:latin typeface="IBM Plex Sans Bold"/>
                <a:ea typeface="IBM Plex Sans Bold"/>
                <a:cs typeface="IBM Plex Sans Bold"/>
                <a:sym typeface="IBM Plex Sans Bold"/>
              </a:rPr>
              <a:t>Politika entropisi (policy entropy)</a:t>
            </a:r>
            <a:r>
              <a:rPr lang="en-US" sz="2499">
                <a:solidFill>
                  <a:srgbClr val="000000"/>
                </a:solidFill>
                <a:latin typeface="IBM Plex Sans"/>
                <a:ea typeface="IBM Plex Sans"/>
                <a:cs typeface="IBM Plex Sans"/>
                <a:sym typeface="IBM Plex Sans"/>
              </a:rPr>
              <a:t>, pekiştirmeli öğrenme (RL) bağlamında, bir ajanın öğrenme sürecinde politikasının çeşitliliğini ve belirsizliğini ölçen bir kavramdır. Entropi, genellikle bir olasılık dağılımının ne kadar "dağılmış" veya "karışık" olduğunu gösterir. Aşağıda politika entropisinin temel anlamı ve rolü üzerinde duralım.</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ve Entropi</a:t>
            </a:r>
          </a:p>
          <a:p>
            <a:pPr algn="l">
              <a:lnSpc>
                <a:spcPts val="2999"/>
              </a:lnSpc>
            </a:pPr>
            <a:r>
              <a:rPr lang="en-US" sz="2499">
                <a:solidFill>
                  <a:srgbClr val="000000"/>
                </a:solidFill>
                <a:latin typeface="IBM Plex Sans"/>
                <a:ea typeface="IBM Plex Sans"/>
                <a:cs typeface="IBM Plex Sans"/>
                <a:sym typeface="IBM Plex Sans"/>
              </a:rPr>
              <a:t>Bir ajan, ortamda nasıl hareket edeceğini belirleyen bir politika (policy) öğrenir. Politika, her durum </a:t>
            </a:r>
            <a:r>
              <a:rPr lang="en-US" sz="2499" b="true">
                <a:solidFill>
                  <a:srgbClr val="000000"/>
                </a:solidFill>
                <a:latin typeface="IBM Plex Sans Bold"/>
                <a:ea typeface="IBM Plex Sans Bold"/>
                <a:cs typeface="IBM Plex Sans Bold"/>
                <a:sym typeface="IBM Plex Sans Bold"/>
              </a:rPr>
              <a:t>s</a:t>
            </a:r>
            <a:r>
              <a:rPr lang="en-US" sz="2499">
                <a:solidFill>
                  <a:srgbClr val="000000"/>
                </a:solidFill>
                <a:latin typeface="IBM Plex Sans"/>
                <a:ea typeface="IBM Plex Sans"/>
                <a:cs typeface="IBM Plex Sans"/>
                <a:sym typeface="IBM Plex Sans"/>
              </a:rPr>
              <a:t> için bir eylem </a:t>
            </a:r>
            <a:r>
              <a:rPr lang="en-US" sz="2499" b="true">
                <a:solidFill>
                  <a:srgbClr val="000000"/>
                </a:solidFill>
                <a:latin typeface="IBM Plex Sans Bold"/>
                <a:ea typeface="IBM Plex Sans Bold"/>
                <a:cs typeface="IBM Plex Sans Bold"/>
                <a:sym typeface="IBM Plex Sans Bold"/>
              </a:rPr>
              <a:t>a</a:t>
            </a:r>
            <a:r>
              <a:rPr lang="en-US" sz="2499">
                <a:solidFill>
                  <a:srgbClr val="000000"/>
                </a:solidFill>
                <a:latin typeface="IBM Plex Sans"/>
                <a:ea typeface="IBM Plex Sans"/>
                <a:cs typeface="IBM Plex Sans"/>
                <a:sym typeface="IBM Plex Sans"/>
              </a:rPr>
              <a:t> seçme olasılığını tanımlar:</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π(a∣s)</a:t>
            </a:r>
          </a:p>
          <a:p>
            <a:pPr algn="l">
              <a:lnSpc>
                <a:spcPts val="2999"/>
              </a:lnSpc>
            </a:pPr>
          </a:p>
          <a:p>
            <a:pPr algn="l">
              <a:lnSpc>
                <a:spcPts val="2999"/>
              </a:lnSpc>
            </a:pPr>
            <a:r>
              <a:rPr lang="en-US" sz="2499">
                <a:solidFill>
                  <a:srgbClr val="000000"/>
                </a:solidFill>
                <a:latin typeface="IBM Plex Sans"/>
                <a:ea typeface="IBM Plex Sans"/>
                <a:cs typeface="IBM Plex Sans"/>
                <a:sym typeface="IBM Plex Sans"/>
              </a:rPr>
              <a:t>Politika entropisi ise bu olasılık dağılımının ne kadar geniş olduğunu ölçer. </a:t>
            </a:r>
            <a:r>
              <a:rPr lang="en-US" b="true" sz="2499">
                <a:solidFill>
                  <a:srgbClr val="000000"/>
                </a:solidFill>
                <a:latin typeface="IBM Plex Sans Bold"/>
                <a:ea typeface="IBM Plex Sans Bold"/>
                <a:cs typeface="IBM Plex Sans Bold"/>
                <a:sym typeface="IBM Plex Sans Bold"/>
              </a:rPr>
              <a:t>Eğer ajanın bir duruma karşı çok belirsiz bir eylem seçme olasılığı varsa, yani birçok eyleme eşit olasılık veriyorsa, entropi yüksek olur. Eğer ajan çoğunlukla yalnızca bir veya birkaç eylemi seçiyorsa, entropi düşer.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828">
            <a:off x="13448758" y="5143175"/>
            <a:ext cx="7621085" cy="6290859"/>
          </a:xfrm>
          <a:custGeom>
            <a:avLst/>
            <a:gdLst/>
            <a:ahLst/>
            <a:cxnLst/>
            <a:rect r="r" b="b" t="t" l="l"/>
            <a:pathLst>
              <a:path h="6290859" w="7621085">
                <a:moveTo>
                  <a:pt x="0" y="0"/>
                </a:moveTo>
                <a:lnTo>
                  <a:pt x="7621084" y="0"/>
                </a:lnTo>
                <a:lnTo>
                  <a:pt x="7621084" y="6290859"/>
                </a:lnTo>
                <a:lnTo>
                  <a:pt x="0" y="6290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3276574"/>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4"/>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Algoritmalar</a:t>
            </a:r>
          </a:p>
        </p:txBody>
      </p:sp>
      <p:sp>
        <p:nvSpPr>
          <p:cNvPr name="TextBox 5" id="5"/>
          <p:cNvSpPr txBox="true"/>
          <p:nvPr/>
        </p:nvSpPr>
        <p:spPr>
          <a:xfrm rot="0">
            <a:off x="1028700" y="2035162"/>
            <a:ext cx="16230600" cy="815975"/>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projede PPO, SAC ve A2C algoritmalarını kullanacağız. Bu yüzden ilk önce bu algoritmaları anlatarak başlayalım.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7962" y="775083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SAC</a:t>
            </a:r>
          </a:p>
        </p:txBody>
      </p:sp>
      <p:sp>
        <p:nvSpPr>
          <p:cNvPr name="TextBox 4" id="4"/>
          <p:cNvSpPr txBox="true"/>
          <p:nvPr/>
        </p:nvSpPr>
        <p:spPr>
          <a:xfrm rot="0">
            <a:off x="1028700" y="2164729"/>
            <a:ext cx="16230600" cy="10769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(Soft Actor-Critic) algoritması, reinforcement learning (RL) yöntemlerinden biridir ve </a:t>
            </a:r>
            <a:r>
              <a:rPr lang="en-US" b="true" sz="2200">
                <a:solidFill>
                  <a:srgbClr val="000000"/>
                </a:solidFill>
                <a:latin typeface="IBM Plex Sans Bold"/>
                <a:ea typeface="IBM Plex Sans Bold"/>
                <a:cs typeface="IBM Plex Sans Bold"/>
                <a:sym typeface="IBM Plex Sans Bold"/>
              </a:rPr>
              <a:t>özellikle karmaşık ve sürekli aksiyon alanlarına sahip ortamlarda başarı gösterir.</a:t>
            </a:r>
            <a:r>
              <a:rPr lang="en-US" sz="2200">
                <a:solidFill>
                  <a:srgbClr val="000000"/>
                </a:solidFill>
                <a:latin typeface="IBM Plex Sans"/>
                <a:ea typeface="IBM Plex Sans"/>
                <a:cs typeface="IBM Plex Sans"/>
                <a:sym typeface="IBM Plex Sans"/>
              </a:rPr>
              <a:t> SAC'in en temel özelliği, hem keşfi (exploration) hem de sömürü (exploitation) dengesini koruyarak daha verimli bir şekilde öğrenmeyi sağlamasıdır.</a:t>
            </a:r>
          </a:p>
        </p:txBody>
      </p:sp>
      <p:sp>
        <p:nvSpPr>
          <p:cNvPr name="TextBox 5" id="5"/>
          <p:cNvSpPr txBox="true"/>
          <p:nvPr/>
        </p:nvSpPr>
        <p:spPr>
          <a:xfrm rot="0">
            <a:off x="1028700" y="4146564"/>
            <a:ext cx="16230600" cy="10769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derin güçlendirme öğrenmesi için “</a:t>
            </a:r>
            <a:r>
              <a:rPr lang="en-US" b="true" sz="2200">
                <a:solidFill>
                  <a:srgbClr val="000000"/>
                </a:solidFill>
                <a:latin typeface="IBM Plex Sans Bold"/>
                <a:ea typeface="IBM Plex Sans Bold"/>
                <a:cs typeface="IBM Plex Sans Bold"/>
                <a:sym typeface="IBM Plex Sans Bold"/>
              </a:rPr>
              <a:t>off-policy</a:t>
            </a:r>
            <a:r>
              <a:rPr lang="en-US" sz="2200">
                <a:solidFill>
                  <a:srgbClr val="000000"/>
                </a:solidFill>
                <a:latin typeface="IBM Plex Sans"/>
                <a:ea typeface="IBM Plex Sans"/>
                <a:cs typeface="IBM Plex Sans"/>
                <a:sym typeface="IBM Plex Sans"/>
              </a:rPr>
              <a:t>” bir yöntemdir; yani, ajan, öğrenme sırasında topladığı deneyimleri tekrar tekrar kullanabilir. Bu da veri verimliliğini artırır. </a:t>
            </a:r>
            <a:r>
              <a:rPr lang="en-US" b="true" sz="2200">
                <a:solidFill>
                  <a:srgbClr val="000000"/>
                </a:solidFill>
                <a:latin typeface="IBM Plex Sans Bold"/>
                <a:ea typeface="IBM Plex Sans Bold"/>
                <a:cs typeface="IBM Plex Sans Bold"/>
                <a:sym typeface="IBM Plex Sans Bold"/>
              </a:rPr>
              <a:t>SAC’in en belirgin özelliği, “entropi”yi maksimize ederek ajanın keşif yapmasını teşvik etmesidir.</a:t>
            </a:r>
          </a:p>
        </p:txBody>
      </p:sp>
      <p:sp>
        <p:nvSpPr>
          <p:cNvPr name="TextBox 6" id="6"/>
          <p:cNvSpPr txBox="true"/>
          <p:nvPr/>
        </p:nvSpPr>
        <p:spPr>
          <a:xfrm rot="0">
            <a:off x="1028700" y="6129510"/>
            <a:ext cx="16230600" cy="1076879"/>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SAC algoritmasında Actor ve Critic ağları birlikte çalışır: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Politika ağı olarak da bilinir. Ajanın belirli bir durumda hangi aksiyonu alması gerektiğini belirler.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Q-Değerlerini tahmin eder ve Actor ağının ne kadar iyi performans gösterdiğini değerlendirir.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43887" y="5656798"/>
            <a:ext cx="6196377" cy="2788370"/>
          </a:xfrm>
          <a:custGeom>
            <a:avLst/>
            <a:gdLst/>
            <a:ahLst/>
            <a:cxnLst/>
            <a:rect r="r" b="b" t="t" l="l"/>
            <a:pathLst>
              <a:path h="2788370" w="6196377">
                <a:moveTo>
                  <a:pt x="0" y="0"/>
                </a:moveTo>
                <a:lnTo>
                  <a:pt x="6196377" y="0"/>
                </a:lnTo>
                <a:lnTo>
                  <a:pt x="6196377" y="2788369"/>
                </a:lnTo>
                <a:lnTo>
                  <a:pt x="0" y="2788369"/>
                </a:lnTo>
                <a:lnTo>
                  <a:pt x="0" y="0"/>
                </a:lnTo>
                <a:close/>
              </a:path>
            </a:pathLst>
          </a:custGeom>
          <a:blipFill>
            <a:blip r:embed="rId2"/>
            <a:stretch>
              <a:fillRect l="0" t="0" r="0" b="0"/>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Actor Critic Şeması</a:t>
            </a:r>
          </a:p>
        </p:txBody>
      </p:sp>
      <p:sp>
        <p:nvSpPr>
          <p:cNvPr name="TextBox 4" id="4"/>
          <p:cNvSpPr txBox="true"/>
          <p:nvPr/>
        </p:nvSpPr>
        <p:spPr>
          <a:xfrm rot="0">
            <a:off x="1028700" y="2176486"/>
            <a:ext cx="16230600" cy="5667375"/>
          </a:xfrm>
          <a:prstGeom prst="rect">
            <a:avLst/>
          </a:prstGeom>
        </p:spPr>
        <p:txBody>
          <a:bodyPr anchor="t" rtlCol="false" tIns="0" lIns="0" bIns="0" rIns="0">
            <a:spAutoFit/>
          </a:bodyPr>
          <a:lstStyle/>
          <a:p>
            <a:pPr algn="l">
              <a:lnSpc>
                <a:spcPts val="2520"/>
              </a:lnSpc>
              <a:spcBef>
                <a:spcPct val="0"/>
              </a:spcBef>
            </a:pPr>
            <a:r>
              <a:rPr lang="en-US" sz="2100">
                <a:solidFill>
                  <a:srgbClr val="000000"/>
                </a:solidFill>
                <a:latin typeface="IBM Plex Sans"/>
                <a:ea typeface="IBM Plex Sans"/>
                <a:cs typeface="IBM Plex Sans"/>
                <a:sym typeface="IBM Plex Sans"/>
              </a:rPr>
              <a:t>Bu şema, Aktör-Kritik (Actor-Critic) algoritmasını temsil etmektedir ve genellikle pekiştirmeli öğrenmede (Reinforcement Learning) kullanılır.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a:t>
            </a:r>
            <a:r>
              <a:rPr lang="en-US" sz="2100">
                <a:solidFill>
                  <a:srgbClr val="000000"/>
                </a:solidFill>
                <a:latin typeface="IBM Plex Sans"/>
                <a:ea typeface="IBM Plex Sans"/>
                <a:cs typeface="IBM Plex Sans"/>
                <a:sym typeface="IBM Plex Sans"/>
              </a:rPr>
              <a:t> Ortam veya modelin kendisidir. Aktör tarafından alınan eylemlerin (Action) etkisine göre bir durum (State) ve ödül (Reward) üretir.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Verilen duruma göre hangi eylemi yapması gerektiğine karar veren ajandır. Politika (Policy) öğrenme görevini üstlenir.</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Actor'un seçtiği eylemlerin ne kadar iyi olduğunu değerlendirir ve bir değer (Value) hesaplar. Bu değerlendirme, Actor'un politikasını güncellemesine yardımcı olur.</a:t>
            </a:r>
          </a:p>
          <a:p>
            <a:pPr algn="l">
              <a:lnSpc>
                <a:spcPts val="2520"/>
              </a:lnSpc>
              <a:spcBef>
                <a:spcPct val="0"/>
              </a:spcBef>
            </a:pPr>
          </a:p>
          <a:p>
            <a:pPr algn="l">
              <a:lnSpc>
                <a:spcPts val="2520"/>
              </a:lnSpc>
              <a:spcBef>
                <a:spcPct val="0"/>
              </a:spcBef>
            </a:pPr>
            <a:r>
              <a:rPr lang="en-US" sz="2100" i="true" u="sng">
                <a:solidFill>
                  <a:srgbClr val="000000"/>
                </a:solidFill>
                <a:latin typeface="IBM Plex Sans Italics"/>
                <a:ea typeface="IBM Plex Sans Italics"/>
                <a:cs typeface="IBM Plex Sans Italics"/>
                <a:sym typeface="IBM Plex Sans Italics"/>
              </a:rPr>
              <a:t>Akış:</a:t>
            </a:r>
          </a:p>
          <a:p>
            <a:pPr algn="l">
              <a:lnSpc>
                <a:spcPts val="2520"/>
              </a:lnSpc>
              <a:spcBef>
                <a:spcPct val="0"/>
              </a:spcBef>
            </a:pP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mevcut durumdan bir </a:t>
            </a:r>
            <a:r>
              <a:rPr lang="en-US" b="true" sz="2100">
                <a:solidFill>
                  <a:srgbClr val="000000"/>
                </a:solidFill>
                <a:latin typeface="IBM Plex Sans Bold"/>
                <a:ea typeface="IBM Plex Sans Bold"/>
                <a:cs typeface="IBM Plex Sans Bold"/>
                <a:sym typeface="IBM Plex Sans Bold"/>
              </a:rPr>
              <a:t>eylem (Action) seçer.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System (ortam)</a:t>
            </a:r>
            <a:r>
              <a:rPr lang="en-US" sz="2100">
                <a:solidFill>
                  <a:srgbClr val="000000"/>
                </a:solidFill>
                <a:latin typeface="IBM Plex Sans"/>
                <a:ea typeface="IBM Plex Sans"/>
                <a:cs typeface="IBM Plex Sans"/>
                <a:sym typeface="IBM Plex Sans"/>
              </a:rPr>
              <a:t>, bu eyleme karşılık bir </a:t>
            </a:r>
            <a:r>
              <a:rPr lang="en-US" b="true" sz="2100">
                <a:solidFill>
                  <a:srgbClr val="000000"/>
                </a:solidFill>
                <a:latin typeface="IBM Plex Sans Bold"/>
                <a:ea typeface="IBM Plex Sans Bold"/>
                <a:cs typeface="IBM Plex Sans Bold"/>
                <a:sym typeface="IBM Plex Sans Bold"/>
              </a:rPr>
              <a:t>durum (State) ve ödül (Reward) üretir.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Critic</a:t>
            </a:r>
            <a:r>
              <a:rPr lang="en-US" sz="2100">
                <a:solidFill>
                  <a:srgbClr val="000000"/>
                </a:solidFill>
                <a:latin typeface="IBM Plex Sans"/>
                <a:ea typeface="IBM Plex Sans"/>
                <a:cs typeface="IBM Plex Sans"/>
                <a:sym typeface="IBM Plex Sans"/>
              </a:rPr>
              <a:t>, bu ödül ve durum bilgisini kullanarak</a:t>
            </a:r>
            <a:r>
              <a:rPr lang="en-US" b="true" sz="2100">
                <a:solidFill>
                  <a:srgbClr val="000000"/>
                </a:solidFill>
                <a:latin typeface="IBM Plex Sans Bold"/>
                <a:ea typeface="IBM Plex Sans Bold"/>
                <a:cs typeface="IBM Plex Sans Bold"/>
                <a:sym typeface="IBM Plex Sans Bold"/>
              </a:rPr>
              <a:t> eylemin değerini hesaplar.</a:t>
            </a:r>
          </a:p>
          <a:p>
            <a:pPr algn="l">
              <a:lnSpc>
                <a:spcPts val="2520"/>
              </a:lnSpc>
              <a:spcBef>
                <a:spcPct val="0"/>
              </a:spcBef>
            </a:pPr>
            <a:r>
              <a:rPr lang="en-US" b="true" sz="2100">
                <a:solidFill>
                  <a:srgbClr val="000000"/>
                </a:solidFill>
                <a:latin typeface="IBM Plex Sans Bold"/>
                <a:ea typeface="IBM Plex Sans Bold"/>
                <a:cs typeface="IBM Plex Sans Bold"/>
                <a:sym typeface="IBM Plex Sans Bold"/>
              </a:rPr>
              <a:t>Actor</a:t>
            </a:r>
            <a:r>
              <a:rPr lang="en-US" sz="2100">
                <a:solidFill>
                  <a:srgbClr val="000000"/>
                </a:solidFill>
                <a:latin typeface="IBM Plex Sans"/>
                <a:ea typeface="IBM Plex Sans"/>
                <a:cs typeface="IBM Plex Sans"/>
                <a:sym typeface="IBM Plex Sans"/>
              </a:rPr>
              <a:t>, Critic’in geri bildirimine dayanarak </a:t>
            </a:r>
            <a:r>
              <a:rPr lang="en-US" b="true" sz="2100">
                <a:solidFill>
                  <a:srgbClr val="000000"/>
                </a:solidFill>
                <a:latin typeface="IBM Plex Sans Bold"/>
                <a:ea typeface="IBM Plex Sans Bold"/>
                <a:cs typeface="IBM Plex Sans Bold"/>
                <a:sym typeface="IBM Plex Sans Bold"/>
              </a:rPr>
              <a:t>politikasını iyileştirir.</a:t>
            </a:r>
          </a:p>
          <a:p>
            <a:pPr algn="l">
              <a:lnSpc>
                <a:spcPts val="2520"/>
              </a:lnSpc>
              <a:spcBef>
                <a:spcPct val="0"/>
              </a:spcBef>
            </a:pPr>
            <a:r>
              <a:rPr lang="en-US" sz="2100">
                <a:solidFill>
                  <a:srgbClr val="000000"/>
                </a:solidFill>
                <a:latin typeface="IBM Plex Sans"/>
                <a:ea typeface="IBM Plex Sans"/>
                <a:cs typeface="IBM Plex Sans"/>
                <a:sym typeface="IBM Plex Sans"/>
              </a:rPr>
              <a:t>Bu yapı, sürekli öğrenme ve politika geliştirme döngüsü sağlar.</a:t>
            </a:r>
          </a:p>
        </p:txBody>
      </p:sp>
      <p:sp>
        <p:nvSpPr>
          <p:cNvPr name="Freeform 5" id="5"/>
          <p:cNvSpPr/>
          <p:nvPr/>
        </p:nvSpPr>
        <p:spPr>
          <a:xfrm flipH="false" flipV="false" rot="0">
            <a:off x="5125164" y="815088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3">
              <a:extLst>
                <a:ext uri="{96DAC541-7B7A-43D3-8B79-37D633B846F1}">
                  <asvg:svgBlip xmlns:asvg="http://schemas.microsoft.com/office/drawing/2016/SVG/main" r:embed="rId4"/>
                </a:ext>
              </a:extLst>
            </a:blip>
            <a:stretch>
              <a:fillRect l="0" t="0" r="0" b="-21725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DAGUwHVaUVM</dc:identifier>
  <dcterms:modified xsi:type="dcterms:W3CDTF">2011-08-01T06:04:30Z</dcterms:modified>
  <cp:revision>1</cp:revision>
  <dc:title>Robotik Projesi Sunumu</dc:title>
</cp:coreProperties>
</file>